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ja" initials="A" lastIdx="1" clrIdx="0">
    <p:extLst>
      <p:ext uri="{19B8F6BF-5375-455C-9EA6-DF929625EA0E}">
        <p15:presenceInfo xmlns:p15="http://schemas.microsoft.com/office/powerpoint/2012/main" userId="Alej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FFCC"/>
    <a:srgbClr val="33CCCC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Tasa de Creatividad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32B-49E0-B377-E8F5CF06F2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32B-49E0-B377-E8F5CF06F2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32B-49E0-B377-E8F5CF06F29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32B-49E0-B377-E8F5CF06F29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32B-49E0-B377-E8F5CF06F29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32B-49E0-B377-E8F5CF06F2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Hoja1!$A$2:$A$7</c:f>
              <c:strCache>
                <c:ptCount val="6"/>
                <c:pt idx="0">
                  <c:v>Japón</c:v>
                </c:pt>
                <c:pt idx="1">
                  <c:v>Estados Unidos</c:v>
                </c:pt>
                <c:pt idx="2">
                  <c:v>Alemania</c:v>
                </c:pt>
                <c:pt idx="3">
                  <c:v>Francia</c:v>
                </c:pt>
                <c:pt idx="4">
                  <c:v>Reino Unido</c:v>
                </c:pt>
                <c:pt idx="5">
                  <c:v>Otros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0.36</c:v>
                </c:pt>
                <c:pt idx="1">
                  <c:v>0.26</c:v>
                </c:pt>
                <c:pt idx="2">
                  <c:v>0.12</c:v>
                </c:pt>
                <c:pt idx="3">
                  <c:v>0.11</c:v>
                </c:pt>
                <c:pt idx="4">
                  <c:v>0.09</c:v>
                </c:pt>
                <c:pt idx="5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95-4850-82E2-F03EF03C7B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42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45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3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04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039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468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3" name="Música De Fondo Para Videos Y Presentaciones Corporativas I Deeper por e-soundtrax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412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3" name="Música De Fondo Para Videos Y Presentaciones Corporativas I Deeper por e-soundtrax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36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3" name="Música De Fondo Para Videos Y Presentaciones Corporativas I Deeper por e-soundtrax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387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508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3" name="Música De Fondo Para Videos Y Presentaciones Corporativas I Deeper por e-soundtrax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990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64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3" name="Música De Fondo Para Videos Y Presentaciones Corporativas I Deeper por e-soundtrax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54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3" name="Música De Fondo Para Videos Y Presentaciones Corporativas I Deeper por e-soundtrax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850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3" name="Música De Fondo Para Videos Y Presentaciones Corporativas I Deeper por e-soundtrax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476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3" name="Música De Fondo Para Videos Y Presentaciones Corporativas I Deeper por e-soundtrax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600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842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1.wav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B00AC07-1BD8-4AA4-A5D9-26CBB376CB9A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s-CO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E8C669A2-6D57-49C6-9DC3-313ADA96BF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261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mc:AlternateContent xmlns:mc="http://schemas.openxmlformats.org/markup-compatibility/2006" xmlns:p14="http://schemas.microsoft.com/office/powerpoint/2010/main">
    <mc:Choice Requires="p14">
      <p:transition spd="slow" p14:dur="59000" advTm="5000">
        <p:circle/>
        <p:sndAc>
          <p:stSnd>
            <p:snd r:embed="rId19" name="Música De Fondo Para Videos Y Presentaciones Corporativas I Deeper por e-soundtrax.wav"/>
          </p:stSnd>
        </p:sndAc>
      </p:transition>
    </mc:Choice>
    <mc:Fallback xmlns="">
      <p:transition spd="slow" advTm="5000">
        <p:circle/>
        <p:sndAc>
          <p:stSnd>
            <p:snd r:embed="rId21" name="Música De Fondo Para Videos Y Presentaciones Corporativas I Deeper por e-soundtrax.wav"/>
          </p:stSnd>
        </p:sndAc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mp"/><Relationship Id="rId3" Type="http://schemas.openxmlformats.org/officeDocument/2006/relationships/image" Target="../media/image4.jpg"/><Relationship Id="rId7" Type="http://schemas.openxmlformats.org/officeDocument/2006/relationships/image" Target="../media/image7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mp"/><Relationship Id="rId5" Type="http://schemas.openxmlformats.org/officeDocument/2006/relationships/image" Target="../media/image5.tmp"/><Relationship Id="rId4" Type="http://schemas.openxmlformats.org/officeDocument/2006/relationships/image" Target="../media/image2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359D9F7-8E72-4099-8886-92CF257D86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237" y="4875494"/>
            <a:ext cx="10260419" cy="861420"/>
          </a:xfrm>
        </p:spPr>
        <p:txBody>
          <a:bodyPr>
            <a:noAutofit/>
          </a:bodyPr>
          <a:lstStyle/>
          <a:p>
            <a:r>
              <a:rPr lang="es-CO" sz="5400" cap="none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</a:t>
            </a:r>
            <a:r>
              <a:rPr lang="es-CO" sz="5400" cap="none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iller" panose="04020404031007020602" pitchFamily="82" charset="0"/>
              </a:rPr>
              <a:t>-</a:t>
            </a:r>
            <a:r>
              <a:rPr lang="es-CO" sz="4800" cap="none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iller" panose="04020404031007020602" pitchFamily="82" charset="0"/>
              </a:rPr>
              <a:t>La creatividad como fenómeno psicológico</a:t>
            </a:r>
          </a:p>
        </p:txBody>
      </p:sp>
      <p:pic>
        <p:nvPicPr>
          <p:cNvPr id="4" name="Imagen 3" descr="gama de olores niños - Búsqueda de Google - Google Chrome">
            <a:extLst>
              <a:ext uri="{FF2B5EF4-FFF2-40B4-BE49-F238E27FC236}">
                <a16:creationId xmlns:a16="http://schemas.microsoft.com/office/drawing/2014/main" id="{89F6EE33-5A08-4954-8801-837E1775D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1" t="33028" r="6686" b="62289"/>
          <a:stretch/>
        </p:blipFill>
        <p:spPr>
          <a:xfrm>
            <a:off x="595066" y="6074216"/>
            <a:ext cx="11001868" cy="156497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EEAED520-45D2-4297-B8A2-94045BA67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237" y="1121086"/>
            <a:ext cx="6670608" cy="2677648"/>
          </a:xfrm>
        </p:spPr>
        <p:txBody>
          <a:bodyPr/>
          <a:lstStyle/>
          <a:p>
            <a:r>
              <a:rPr lang="es-CO" sz="50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Psicobiología de la </a:t>
            </a:r>
            <a:br>
              <a:rPr lang="es-CO" sz="50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50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Creatividad, Emociones </a:t>
            </a:r>
            <a:br>
              <a:rPr lang="es-CO" sz="50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50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Actitud Creativa</a:t>
            </a:r>
            <a:endParaRPr lang="es-CO" sz="50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5B85B04-AA18-4F83-91C7-8B989CCB7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077" y="1551796"/>
            <a:ext cx="2784590" cy="27901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91DF9C-9B4B-42EA-82C6-E3B5D044C500}"/>
              </a:ext>
            </a:extLst>
          </p:cNvPr>
          <p:cNvSpPr txBox="1"/>
          <p:nvPr/>
        </p:nvSpPr>
        <p:spPr>
          <a:xfrm>
            <a:off x="1158949" y="4332264"/>
            <a:ext cx="5507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Cindy Alejandra Carmona Castaño</a:t>
            </a:r>
          </a:p>
        </p:txBody>
      </p:sp>
    </p:spTree>
    <p:extLst>
      <p:ext uri="{BB962C8B-B14F-4D97-AF65-F5344CB8AC3E}">
        <p14:creationId xmlns:p14="http://schemas.microsoft.com/office/powerpoint/2010/main" val="39666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sh dir="u"/>
        <p:sndAc>
          <p:stSnd>
            <p:snd r:embed="rId2" name="Música De Fondo Para Videos Y Presentaciones Corporativas I Deeper por e-soundtrax.wav"/>
          </p:stSnd>
        </p:sndAc>
      </p:transition>
    </mc:Choice>
    <mc:Fallback xmlns="">
      <p:transition spd="slow">
        <p:push dir="u"/>
        <p:sndAc>
          <p:stSnd>
            <p:snd r:embed="rId5" name="Música De Fondo Para Videos Y Presentaciones Corporativas I Deeper por e-soundtra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7E9FD9-73CF-4D13-8515-E335A17E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42" y="976423"/>
            <a:ext cx="8761413" cy="706964"/>
          </a:xfrm>
        </p:spPr>
        <p:txBody>
          <a:bodyPr/>
          <a:lstStyle/>
          <a:p>
            <a:pPr algn="ctr"/>
            <a:r>
              <a:rPr lang="es-CO" sz="4000" b="1" dirty="0">
                <a:latin typeface="Tempus Sans ITC" panose="04020404030D07020202" pitchFamily="82" charset="0"/>
              </a:rPr>
              <a:t>Adopta el pensamiento creativo como forma de vida</a:t>
            </a:r>
          </a:p>
        </p:txBody>
      </p:sp>
      <p:pic>
        <p:nvPicPr>
          <p:cNvPr id="4" name="y2mate.com - Pensamiento Creativo_480p (1)">
            <a:hlinkClick r:id="" action="ppaction://media"/>
            <a:extLst>
              <a:ext uri="{FF2B5EF4-FFF2-40B4-BE49-F238E27FC236}">
                <a16:creationId xmlns:a16="http://schemas.microsoft.com/office/drawing/2014/main" id="{1EED9A39-CDD5-4508-97EE-8A1D9D386A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3102" y="2444012"/>
            <a:ext cx="5427809" cy="4071330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1B46BAE-9B5C-4694-9973-366D50CB78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430" y="2974454"/>
            <a:ext cx="3368860" cy="354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43AB7AD-C0B3-4FF9-8ECE-2B874ADCE0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" y="2218944"/>
            <a:ext cx="2861091" cy="269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5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Content="1" isInverted="1"/>
        <p:sndAc>
          <p:stSnd>
            <p:snd r:embed="rId4" name="Música De Fondo Para Videos Y Presentaciones Corporativas I Deeper por e-soundtrax.wav"/>
          </p:stSnd>
        </p:sndAc>
      </p:transition>
    </mc:Choice>
    <mc:Fallback xmlns="">
      <p:transition spd="slow" advTm="5000">
        <p:fade/>
        <p:sndAc>
          <p:stSnd>
            <p:snd r:embed="rId8" name="Música De Fondo Para Videos Y Presentaciones Corporativas I Deeper por e-soundtra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27F6AE-6D04-4F33-BD6F-55B4F6D63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sz="4000" b="1" dirty="0">
                <a:latin typeface="Tempus Sans ITC" panose="04020404030D07020202" pitchFamily="82" charset="0"/>
              </a:rPr>
              <a:t>Hábitos que Estimulan mi Creatividad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52FFD1B-7ED2-4DFB-B83A-B4DD508A3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03" y="2514794"/>
            <a:ext cx="1828412" cy="1828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1903795-CA91-40CA-AC11-2F86322A9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88" y="2766860"/>
            <a:ext cx="2085428" cy="1452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FF37780-7617-47D8-9B1B-5C003A89B4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969" y="5029723"/>
            <a:ext cx="1806146" cy="1569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1E1F363-3D5D-4F2D-8F5A-214987005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" t="8205" r="16580" b="13390"/>
          <a:stretch/>
        </p:blipFill>
        <p:spPr>
          <a:xfrm>
            <a:off x="9398332" y="2539973"/>
            <a:ext cx="2043297" cy="2145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E2ECC9EC-2AC5-427A-8BD8-37D6CC523C1E}"/>
              </a:ext>
            </a:extLst>
          </p:cNvPr>
          <p:cNvSpPr txBox="1"/>
          <p:nvPr/>
        </p:nvSpPr>
        <p:spPr>
          <a:xfrm>
            <a:off x="-337807" y="5544566"/>
            <a:ext cx="3488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b="1" dirty="0"/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6A7E4B2E-DFEA-492D-9539-C7EFF6D5F8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 t="7197" r="4328" b="11101"/>
          <a:stretch/>
        </p:blipFill>
        <p:spPr>
          <a:xfrm>
            <a:off x="6830931" y="4874819"/>
            <a:ext cx="2152133" cy="170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0E5CFDF-F809-460E-AAF9-9E30CCA9E5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19" y="3493155"/>
            <a:ext cx="1700101" cy="1700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8970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  <p:sndAc>
          <p:stSnd>
            <p:snd r:embed="rId2" name="Música De Fondo Para Videos Y Presentaciones Corporativas I Deeper por e-soundtrax.wav"/>
          </p:stSnd>
        </p:sndAc>
      </p:transition>
    </mc:Choice>
    <mc:Fallback xmlns="">
      <p:transition spd="slow" advTm="5000">
        <p:fade/>
        <p:sndAc>
          <p:stSnd>
            <p:snd r:embed="rId9" name="Música De Fondo Para Videos Y Presentaciones Corporativas I Deeper por e-soundtrax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9D880B-79B0-4A8B-B083-5CE0F00AD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sz="4000" b="1" dirty="0">
                <a:latin typeface="Tempus Sans ITC" panose="04020404030D07020202" pitchFamily="82" charset="0"/>
              </a:rPr>
              <a:t>¿Cómo se Impulsa la Creatividad?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14A34F-1E23-421D-B803-F94DA3A51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es-CO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CO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creatividad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 nace de la interacción entre las ideas de una persona y el entorno en el que actúa, de ahí la importancia de que las organizaciones favorezcan la apertura al entorno y faciliten los flujos de información dentro y fuera de la misma. Un contexto rico en estímulos alienta la </a:t>
            </a:r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creatividad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Imagen 4" descr="ideas - Búsqueda de Google - Google Chrome">
            <a:extLst>
              <a:ext uri="{FF2B5EF4-FFF2-40B4-BE49-F238E27FC236}">
                <a16:creationId xmlns:a16="http://schemas.microsoft.com/office/drawing/2014/main" id="{3C82927C-F355-487C-8AE9-FA427A763F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6" t="34153" r="13663" b="32544"/>
          <a:stretch/>
        </p:blipFill>
        <p:spPr>
          <a:xfrm rot="20425076">
            <a:off x="3625231" y="4905512"/>
            <a:ext cx="1400244" cy="1725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ideas - Búsqueda de Google - Google Chrome">
            <a:extLst>
              <a:ext uri="{FF2B5EF4-FFF2-40B4-BE49-F238E27FC236}">
                <a16:creationId xmlns:a16="http://schemas.microsoft.com/office/drawing/2014/main" id="{53215EC0-5C87-46F1-A30E-3C446C0B5E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6" t="34153" r="13663" b="32544"/>
          <a:stretch/>
        </p:blipFill>
        <p:spPr>
          <a:xfrm rot="1736898">
            <a:off x="5625110" y="5199321"/>
            <a:ext cx="1111902" cy="1370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ideas - Búsqueda de Google - Google Chrome">
            <a:extLst>
              <a:ext uri="{FF2B5EF4-FFF2-40B4-BE49-F238E27FC236}">
                <a16:creationId xmlns:a16="http://schemas.microsoft.com/office/drawing/2014/main" id="{527C2591-B712-48F2-B8BC-F80818713A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6" t="34153" r="13663" b="32544"/>
          <a:stretch/>
        </p:blipFill>
        <p:spPr>
          <a:xfrm rot="21051894">
            <a:off x="7442006" y="5068668"/>
            <a:ext cx="1260230" cy="1552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ideas - Búsqueda de Google - Google Chrome">
            <a:extLst>
              <a:ext uri="{FF2B5EF4-FFF2-40B4-BE49-F238E27FC236}">
                <a16:creationId xmlns:a16="http://schemas.microsoft.com/office/drawing/2014/main" id="{2F204B92-D93B-4388-98D5-343EDD9020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6" t="34153" r="13663" b="32544"/>
          <a:stretch/>
        </p:blipFill>
        <p:spPr>
          <a:xfrm rot="1736898">
            <a:off x="8908477" y="4646537"/>
            <a:ext cx="1338240" cy="1648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ideas - Búsqueda de Google - Google Chrome">
            <a:extLst>
              <a:ext uri="{FF2B5EF4-FFF2-40B4-BE49-F238E27FC236}">
                <a16:creationId xmlns:a16="http://schemas.microsoft.com/office/drawing/2014/main" id="{9CE05147-B742-4D4F-A921-4D34DF0965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6" t="34153" r="13663" b="32544"/>
          <a:stretch/>
        </p:blipFill>
        <p:spPr>
          <a:xfrm rot="19321077">
            <a:off x="2183254" y="4622736"/>
            <a:ext cx="1111902" cy="1370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deas - Búsqueda de Google - Google Chrome">
            <a:extLst>
              <a:ext uri="{FF2B5EF4-FFF2-40B4-BE49-F238E27FC236}">
                <a16:creationId xmlns:a16="http://schemas.microsoft.com/office/drawing/2014/main" id="{BF5DB6CB-C3C2-4689-B8B3-EAC656D30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6" t="34153" r="13663" b="32544"/>
          <a:stretch/>
        </p:blipFill>
        <p:spPr>
          <a:xfrm rot="1736898">
            <a:off x="5025109" y="4790939"/>
            <a:ext cx="678106" cy="835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deas - Búsqueda de Google - Google Chrome">
            <a:extLst>
              <a:ext uri="{FF2B5EF4-FFF2-40B4-BE49-F238E27FC236}">
                <a16:creationId xmlns:a16="http://schemas.microsoft.com/office/drawing/2014/main" id="{EBE82308-EEFC-4C30-BD4F-7E40EC41E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6" t="34153" r="13663" b="32544"/>
          <a:stretch/>
        </p:blipFill>
        <p:spPr>
          <a:xfrm rot="19614074">
            <a:off x="6743086" y="4723046"/>
            <a:ext cx="532262" cy="655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ideas - Búsqueda de Google - Google Chrome">
            <a:extLst>
              <a:ext uri="{FF2B5EF4-FFF2-40B4-BE49-F238E27FC236}">
                <a16:creationId xmlns:a16="http://schemas.microsoft.com/office/drawing/2014/main" id="{A02E3641-82CD-4252-A8CF-DB65CA6B5F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6" t="34153" r="13663" b="32544"/>
          <a:stretch/>
        </p:blipFill>
        <p:spPr>
          <a:xfrm rot="756952">
            <a:off x="1030083" y="5283264"/>
            <a:ext cx="975644" cy="120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643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  <p:sndAc>
          <p:stSnd>
            <p:snd r:embed="rId2" name="Música De Fondo Para Videos Y Presentaciones Corporativas I Deeper por e-soundtrax.wav"/>
          </p:stSnd>
        </p:sndAc>
      </p:transition>
    </mc:Choice>
    <mc:Fallback xmlns="">
      <p:transition spd="slow" advTm="5000">
        <p:fade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2779C8-3B4D-43F1-96CE-8EB02658F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3200" b="1" dirty="0">
                <a:latin typeface="Tempus Sans ITC" panose="04020404030D07020202" pitchFamily="82" charset="0"/>
              </a:rPr>
              <a:t>Japón</a:t>
            </a:r>
            <a:r>
              <a:rPr lang="es-CO" sz="3200" dirty="0">
                <a:latin typeface="Tempus Sans ITC" panose="04020404030D07020202" pitchFamily="82" charset="0"/>
              </a:rPr>
              <a:t> es considerado a nivel mundial como el país más creativo seguido por EE. UU.</a:t>
            </a:r>
          </a:p>
        </p:txBody>
      </p:sp>
      <p:graphicFrame>
        <p:nvGraphicFramePr>
          <p:cNvPr id="26" name="Tabla 26">
            <a:extLst>
              <a:ext uri="{FF2B5EF4-FFF2-40B4-BE49-F238E27FC236}">
                <a16:creationId xmlns:a16="http://schemas.microsoft.com/office/drawing/2014/main" id="{C7E542ED-974E-4231-B151-831B7056F2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2302850"/>
              </p:ext>
            </p:extLst>
          </p:nvPr>
        </p:nvGraphicFramePr>
        <p:xfrm>
          <a:off x="910855" y="3019646"/>
          <a:ext cx="5064864" cy="22569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2432">
                  <a:extLst>
                    <a:ext uri="{9D8B030D-6E8A-4147-A177-3AD203B41FA5}">
                      <a16:colId xmlns:a16="http://schemas.microsoft.com/office/drawing/2014/main" val="3871312220"/>
                    </a:ext>
                  </a:extLst>
                </a:gridCol>
                <a:gridCol w="2532432">
                  <a:extLst>
                    <a:ext uri="{9D8B030D-6E8A-4147-A177-3AD203B41FA5}">
                      <a16:colId xmlns:a16="http://schemas.microsoft.com/office/drawing/2014/main" val="3226230279"/>
                    </a:ext>
                  </a:extLst>
                </a:gridCol>
              </a:tblGrid>
              <a:tr h="2923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País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Tasa de Creatividad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6046948"/>
                  </a:ext>
                </a:extLst>
              </a:tr>
              <a:tr h="32743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Japón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1394282"/>
                  </a:ext>
                </a:extLst>
              </a:tr>
              <a:tr h="32743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Estados Unidos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2082179"/>
                  </a:ext>
                </a:extLst>
              </a:tr>
              <a:tr h="32743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Alemania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28046051"/>
                  </a:ext>
                </a:extLst>
              </a:tr>
              <a:tr h="32743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Francia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1747444"/>
                  </a:ext>
                </a:extLst>
              </a:tr>
              <a:tr h="32743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Reino Unido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0036610"/>
                  </a:ext>
                </a:extLst>
              </a:tr>
              <a:tr h="32743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6617347"/>
                  </a:ext>
                </a:extLst>
              </a:tr>
            </a:tbl>
          </a:graphicData>
        </a:graphic>
      </p:graphicFrame>
      <p:graphicFrame>
        <p:nvGraphicFramePr>
          <p:cNvPr id="39" name="Gráfico 38">
            <a:extLst>
              <a:ext uri="{FF2B5EF4-FFF2-40B4-BE49-F238E27FC236}">
                <a16:creationId xmlns:a16="http://schemas.microsoft.com/office/drawing/2014/main" id="{C53F25A7-F569-42E7-A4D6-57DD754582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535546"/>
              </p:ext>
            </p:extLst>
          </p:nvPr>
        </p:nvGraphicFramePr>
        <p:xfrm>
          <a:off x="6594926" y="2488018"/>
          <a:ext cx="4686218" cy="3771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2652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shred/>
        <p:sndAc>
          <p:stSnd>
            <p:snd r:embed="rId2" name="Música De Fondo Para Videos Y Presentaciones Corporativas I Deeper por e-soundtrax.wav"/>
          </p:stSnd>
        </p:sndAc>
      </p:transition>
    </mc:Choice>
    <mc:Fallback xmlns="">
      <p:transition spd="slow" advTm="5000">
        <p:fade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3EA5A2-EB68-4F26-863E-880F4C37B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916" y="973668"/>
            <a:ext cx="7396451" cy="706964"/>
          </a:xfrm>
        </p:spPr>
        <p:txBody>
          <a:bodyPr/>
          <a:lstStyle/>
          <a:p>
            <a:pPr algn="ctr"/>
            <a:r>
              <a:rPr lang="es-CO" sz="4000" b="1" dirty="0">
                <a:latin typeface="Tempus Sans ITC" panose="04020404030D07020202" pitchFamily="82" charset="0"/>
              </a:rPr>
              <a:t>Hemisferios…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66D15DE-87F4-4870-905E-CB08C06C0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37" y="2913320"/>
            <a:ext cx="9744236" cy="356988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DD35BD-6FD3-45F7-ADAC-185D52076D9E}"/>
              </a:ext>
            </a:extLst>
          </p:cNvPr>
          <p:cNvSpPr txBox="1"/>
          <p:nvPr/>
        </p:nvSpPr>
        <p:spPr>
          <a:xfrm>
            <a:off x="7607808" y="2485098"/>
            <a:ext cx="3304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accent6">
                    <a:lumMod val="75000"/>
                  </a:schemeClr>
                </a:solidFill>
                <a:latin typeface="Tempus Sans ITC" panose="04020404030D07020202" pitchFamily="82" charset="0"/>
              </a:rPr>
              <a:t>Creativo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A978A90-0C9C-4163-B50F-EDEB9D8B102D}"/>
              </a:ext>
            </a:extLst>
          </p:cNvPr>
          <p:cNvSpPr txBox="1"/>
          <p:nvPr/>
        </p:nvSpPr>
        <p:spPr>
          <a:xfrm>
            <a:off x="1658112" y="2472622"/>
            <a:ext cx="3304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92D050"/>
                </a:solidFill>
                <a:latin typeface="Tempus Sans ITC" panose="04020404030D07020202" pitchFamily="82" charset="0"/>
              </a:rPr>
              <a:t>Lógico</a:t>
            </a:r>
            <a:r>
              <a:rPr lang="es-CO" sz="2800" dirty="0">
                <a:solidFill>
                  <a:srgbClr val="92D050"/>
                </a:solidFill>
                <a:latin typeface="Tempus Sans ITC" panose="04020404030D07020202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253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checker/>
        <p:sndAc>
          <p:stSnd>
            <p:snd r:embed="rId2" name="Música De Fondo Para Videos Y Presentaciones Corporativas I Deeper por e-soundtrax.wav"/>
          </p:stSnd>
        </p:sndAc>
      </p:transition>
    </mc:Choice>
    <mc:Fallback xmlns="">
      <p:transition spd="slow" advTm="5000">
        <p:checker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C43484-A8CA-4FED-8650-564AE8169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latin typeface="Tempus Sans ITC" panose="04020404030D07020202" pitchFamily="82" charset="0"/>
              </a:rPr>
              <a:t>Desarrollo de la Creatividad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612EBC-48FD-4A84-B3EC-84FD258C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265" y="2539703"/>
            <a:ext cx="5990125" cy="3807933"/>
          </a:xfrm>
        </p:spPr>
        <p:txBody>
          <a:bodyPr>
            <a:normAutofit lnSpcReduction="10000"/>
          </a:bodyPr>
          <a:lstStyle/>
          <a:p>
            <a:pPr algn="just"/>
            <a: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  <a:t>En concreto, la </a:t>
            </a:r>
            <a:r>
              <a:rPr lang="es-CO" sz="2800" b="1" dirty="0">
                <a:latin typeface="Arial" panose="020B0604020202020204" pitchFamily="34" charset="0"/>
                <a:cs typeface="Arial" panose="020B0604020202020204" pitchFamily="34" charset="0"/>
              </a:rPr>
              <a:t>creatividad</a:t>
            </a:r>
            <a: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  <a:t> la situamos en el hemisferio derecho. Aquí encontramos la pasión, el arte, la música, las sensaciones o las habilidades visuales. El hemisferio izquierdo, por el contrario, se encarga de las matemáticas, la aritmética, el pensamiento lógico.</a:t>
            </a:r>
          </a:p>
          <a:p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04F685D-4E40-4025-945F-F31DFA229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96" y="2408844"/>
            <a:ext cx="4645151" cy="4397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92872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  <p:sndAc>
          <p:stSnd>
            <p:snd r:embed="rId2" name="Música De Fondo Para Videos Y Presentaciones Corporativas I Deeper por e-soundtrax.wav"/>
          </p:stSnd>
        </p:sndAc>
      </p:transition>
    </mc:Choice>
    <mc:Fallback xmlns="">
      <p:transition spd="slow" advTm="5000">
        <p:fade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3CFFC3-FB97-45D3-88D1-B3CC10059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sz="4400" b="1" dirty="0">
                <a:latin typeface="Tempus Sans ITC" panose="04020404030D07020202" pitchFamily="82" charset="0"/>
              </a:rPr>
              <a:t>Y Para Concluir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72CA6E3-0DB6-4ABA-9658-E47488BB6389}"/>
              </a:ext>
            </a:extLst>
          </p:cNvPr>
          <p:cNvSpPr txBox="1"/>
          <p:nvPr/>
        </p:nvSpPr>
        <p:spPr>
          <a:xfrm>
            <a:off x="5145024" y="2913716"/>
            <a:ext cx="66202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La creatividad como fenómeno psicológico implica procesos moleculares, en el sentido estricto del término, así como procesos globales que pueden contemplar interacción social o cultural siendo este un pilar del bienestar psicológico y emocional de la persona. El estudio de la creatividad, desde las neurociencias, ha arrojado hallazgos que van desde lo genético hasta lo neuroanatómico.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73FB7FB-6C75-49C9-BECE-7DC528A45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" y="2371840"/>
            <a:ext cx="4315968" cy="43159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23057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  <p:sndAc>
          <p:stSnd>
            <p:snd r:embed="rId2" name="Música De Fondo Para Videos Y Presentaciones Corporativas I Deeper por e-soundtrax.wav"/>
          </p:stSnd>
        </p:sndAc>
      </p:transition>
    </mc:Choice>
    <mc:Fallback xmlns="">
      <p:transition spd="slow" advTm="5000">
        <p:fade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FA1D3A8-9575-493D-B33B-FB98C8EFE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D1970CE-9C54-46B8-B527-F909FCB46CF1}"/>
              </a:ext>
            </a:extLst>
          </p:cNvPr>
          <p:cNvSpPr txBox="1"/>
          <p:nvPr/>
        </p:nvSpPr>
        <p:spPr>
          <a:xfrm>
            <a:off x="7254240" y="1780032"/>
            <a:ext cx="4535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800" dirty="0">
                <a:solidFill>
                  <a:schemeClr val="accent6">
                    <a:lumMod val="75000"/>
                  </a:schemeClr>
                </a:solidFill>
                <a:latin typeface="Tempus Sans ITC" panose="04020404030D07020202" pitchFamily="82" charset="0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2088359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airplane"/>
        <p:sndAc>
          <p:stSnd>
            <p:snd r:embed="rId2" name="Música De Fondo Para Videos Y Presentaciones Corporativas I Deeper por e-soundtrax.wav"/>
          </p:stSnd>
        </p:sndAc>
      </p:transition>
    </mc:Choice>
    <mc:Fallback xmlns="">
      <p:transition spd="slow" advTm="5000">
        <p:fade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93825E-DCAB-4AF3-8651-9775C1280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sz="5400" b="1" dirty="0">
                <a:latin typeface="Tempus Sans ITC" panose="04020404030D07020202" pitchFamily="82" charset="0"/>
              </a:rPr>
              <a:t>Referencias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C8E41C-B8CE-413E-8FAD-44DF1003D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O" dirty="0"/>
              <a:t>Joachin, C. (s.f de s.f de 2017). </a:t>
            </a:r>
            <a:r>
              <a:rPr lang="es-CO" i="1" dirty="0"/>
              <a:t>programas.cuaed.unam.mx</a:t>
            </a:r>
            <a:r>
              <a:rPr lang="es-CO" dirty="0"/>
              <a:t>. Obtenido de La creatividad: https://programas.cuaed.unam.mx/repositorio/moodle/pluginfile.php/166/mod_resource/content/1/la-creatividad/index.html </a:t>
            </a:r>
          </a:p>
          <a:p>
            <a:r>
              <a:rPr lang="es-CO" dirty="0"/>
              <a:t>Penagos, J. (16 de Abril de 2018). </a:t>
            </a:r>
            <a:r>
              <a:rPr lang="es-CO" i="1" dirty="0"/>
              <a:t>revistas.uam.es. </a:t>
            </a:r>
            <a:r>
              <a:rPr lang="es-CO" dirty="0"/>
              <a:t>Obtenido de Psicobiología de la Creatividad, Emociones y Actitud Creativa: https://revistas.uam.es/riejs/article/view/10303/10397 </a:t>
            </a:r>
          </a:p>
          <a:p>
            <a:r>
              <a:rPr lang="es-CO" dirty="0"/>
              <a:t>Thivissen, P. (s.f de Enero de 2015). </a:t>
            </a:r>
            <a:r>
              <a:rPr lang="es-CO" i="1" dirty="0"/>
              <a:t>investigacionyciencia.es</a:t>
            </a:r>
            <a:r>
              <a:rPr lang="es-CO" dirty="0"/>
              <a:t>. Obtenido de Investigación y ciencia: https://www.investigacionyciencia.es/revistas/mente-y-cerebro/pensamiento-creativo-619/el-neurotransmisor-de-la-inspiracin-12773 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555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conveyor dir="l"/>
        <p:sndAc>
          <p:stSnd>
            <p:snd r:embed="rId2" name="Música De Fondo Para Videos Y Presentaciones Corporativas I Deeper por e-soundtrax.wav"/>
          </p:stSnd>
        </p:sndAc>
      </p:transition>
    </mc:Choice>
    <mc:Fallback xmlns="">
      <p:transition spd="slow" advTm="5000">
        <p:fade/>
        <p:sndAc>
          <p:stSnd>
            <p:snd r:embed="rId3" name="Música De Fondo Para Videos Y Presentaciones Corporativas I Deeper por e-soundtrax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2DF432-A8AA-42F8-BE3A-B628FFEB2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sz="5400" b="1" dirty="0">
                <a:latin typeface="Tempus Sans ITC" panose="04020404030D07020202" pitchFamily="82" charset="0"/>
              </a:rPr>
              <a:t>Referencias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907537-EC7A-41A1-8BE6-7ABDC24E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389632"/>
            <a:ext cx="8825659" cy="3630168"/>
          </a:xfrm>
        </p:spPr>
        <p:txBody>
          <a:bodyPr>
            <a:normAutofit/>
          </a:bodyPr>
          <a:lstStyle/>
          <a:p>
            <a:endParaRPr lang="es-CO" dirty="0"/>
          </a:p>
          <a:p>
            <a:r>
              <a:rPr lang="es-ES" dirty="0"/>
              <a:t>Aguilera, S. (24 de Abril de 2012). </a:t>
            </a:r>
            <a:r>
              <a:rPr lang="es-ES" i="1" dirty="0"/>
              <a:t>marketingdirecto.com.</a:t>
            </a:r>
            <a:r>
              <a:rPr lang="es-ES" dirty="0"/>
              <a:t> Obtenido de El 75% de las personas de todo el mundo considera que su potencial creativo se está echando a perder: https://www.marketingdirecto.com/marketing-general/tendencias/el-75-de-las-personas-de-todo-el-mundo-considera-que-su-potencial-creativo-se-esta-echando-a-perder#:~:text=La%20mayor%20tasa%20de%20creatividad,en%20Jap%C3%B3n%20en%20el%2019%25.&amp;text=En%20gen</a:t>
            </a:r>
            <a:r>
              <a:rPr lang="es-CO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952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  <p:sndAc>
          <p:stSnd>
            <p:snd r:embed="rId2" name="Música De Fondo Para Videos Y Presentaciones Corporativas I Deeper por e-soundtrax.wav"/>
          </p:stSnd>
        </p:sndAc>
      </p:transition>
    </mc:Choice>
    <mc:Fallback xmlns="">
      <p:transition spd="slow" advTm="5000">
        <p:fade/>
        <p:sndAc>
          <p:stSnd>
            <p:snd r:embed="rId3" name="Música De Fondo Para Videos Y Presentaciones Corporativas I Deeper por e-soundtrax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4DAD7A-093F-42AB-82CD-E14217CC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075" y="978196"/>
            <a:ext cx="8761413" cy="957618"/>
          </a:xfrm>
        </p:spPr>
        <p:txBody>
          <a:bodyPr>
            <a:normAutofit fontScale="90000"/>
          </a:bodyPr>
          <a:lstStyle/>
          <a:p>
            <a:pPr lvl="0"/>
            <a:br>
              <a:rPr lang="es-CO" b="1" dirty="0"/>
            </a:br>
            <a:r>
              <a:rPr lang="es-CO" sz="4000" b="1" dirty="0">
                <a:solidFill>
                  <a:schemeClr val="bg1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Indicadores de Creatividad en Neurociencias</a:t>
            </a:r>
            <a:br>
              <a:rPr lang="es-CO" b="1" dirty="0"/>
            </a:br>
            <a:r>
              <a:rPr lang="es-CO" dirty="0"/>
              <a:t> </a:t>
            </a:r>
            <a:br>
              <a:rPr lang="es-CO" dirty="0"/>
            </a:b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4D179B-CEF1-4076-A775-B1B182D24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0" y="2603500"/>
            <a:ext cx="11185451" cy="3797300"/>
          </a:xfrm>
        </p:spPr>
        <p:txBody>
          <a:bodyPr>
            <a:normAutofit lnSpcReduction="10000"/>
          </a:bodyPr>
          <a:lstStyle/>
          <a:p>
            <a:pPr algn="just"/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Originalidad: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 Es un rasgo que presentan algunas personas idean cosas, irrepetibles, como soluciones ingeniosas que no tienen precedentes.</a:t>
            </a:r>
          </a:p>
          <a:p>
            <a:pPr algn="just"/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Flexibilidad: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 Es un rasgo que se opone a la rigidez. Estas personas responden a una gran gama de alternativas, actitudes, que se adaptan con facilidad a nuevas y diferentes situaciones.</a:t>
            </a:r>
          </a:p>
          <a:p>
            <a:pPr algn="just"/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Fluidez: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 demasiadas ideas, alternativas ingeniosas, de posibles soluciones a un mismo problema, lista de muchas opciones.</a:t>
            </a:r>
          </a:p>
          <a:p>
            <a:pPr algn="just"/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La apertura mental: 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esta característica se manifiesta como la apertura a las nuevas ideas. Busca aclarar, fundamentar, ir más allá, buscar nuevos significados para algo existente.</a:t>
            </a:r>
          </a:p>
          <a:p>
            <a:pPr algn="just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86917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 loop="1">
            <p:snd r:embed="rId2" name="Música De Fondo Para Videos Y Presentaciones Corporativas I Deeper por e-soundtrax.wav"/>
          </p:stSnd>
        </p:sndAc>
      </p:transition>
    </mc:Choice>
    <mc:Fallback xmlns="">
      <p:transition spd="slow">
        <p:fade/>
        <p:sndAc>
          <p:stSnd loop="1">
            <p:snd r:embed="rId3" name="Música De Fondo Para Videos Y Presentaciones Corporativas I Deeper por e-soundtrax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3FD80-7222-4E53-8080-8D877E108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69850"/>
            <a:ext cx="8761413" cy="1275907"/>
          </a:xfrm>
        </p:spPr>
        <p:txBody>
          <a:bodyPr>
            <a:normAutofit fontScale="90000"/>
          </a:bodyPr>
          <a:lstStyle/>
          <a:p>
            <a:pPr lvl="1" algn="ctr"/>
            <a:br>
              <a:rPr lang="es-CO" sz="3200" b="1" dirty="0"/>
            </a:br>
            <a:r>
              <a:rPr lang="es-CO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  <a:cs typeface="Arial" panose="020B0604020202020204" pitchFamily="34" charset="0"/>
              </a:rPr>
              <a:t>GENES Y NEUROTRANSMISORES ASOCIADOS A LA CREATIVIDAD </a:t>
            </a:r>
            <a:b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800" dirty="0"/>
              <a:t> </a:t>
            </a:r>
            <a:br>
              <a:rPr lang="es-CO" sz="1800" dirty="0"/>
            </a:b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7C0FDD-B461-4885-BCE4-FC3E5C7F5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1721" y="2562445"/>
            <a:ext cx="4274289" cy="488616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CO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  <a:cs typeface="Arial" panose="020B0604020202020204" pitchFamily="34" charset="0"/>
              </a:rPr>
              <a:t>Dopamina y Serotonina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CCF679-86D5-473D-A7D4-E7025A7B6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41721" y="3051688"/>
            <a:ext cx="4274289" cy="329546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es-CO" sz="2400" dirty="0"/>
              <a:t>la </a:t>
            </a:r>
            <a:r>
              <a:rPr lang="es-CO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Serotonina</a:t>
            </a:r>
            <a:r>
              <a:rPr lang="es-CO" sz="2400" dirty="0"/>
              <a:t> integra la información emocional que conduce la toma de decisiones, la </a:t>
            </a:r>
            <a:r>
              <a:rPr lang="es-CO" sz="2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Dopamina</a:t>
            </a:r>
            <a:r>
              <a:rPr lang="es-CO" sz="2400" b="1" dirty="0"/>
              <a:t> </a:t>
            </a:r>
            <a:r>
              <a:rPr lang="es-CO" sz="2400" dirty="0"/>
              <a:t>tiene efectos en el estado de ánimo, en la flexibilidad.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123663-849C-4D64-B288-006A90539D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45349" y="2562446"/>
            <a:ext cx="4388522" cy="488615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CO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  <a:cs typeface="Aharoni" panose="02010803020104030203" pitchFamily="2" charset="-79"/>
              </a:rPr>
              <a:t>Gen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C74E77D-3628-4467-BECA-25FDA71457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45349" y="3051061"/>
            <a:ext cx="4388522" cy="329546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es-CO" sz="2400" dirty="0"/>
              <a:t>la participación del </a:t>
            </a:r>
            <a:r>
              <a:rPr lang="es-CO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Gen</a:t>
            </a:r>
            <a:r>
              <a:rPr lang="es-C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s-CO" sz="2400" dirty="0"/>
              <a:t>que codifica la neuroglia en personas con altos niveles de creatividad El gen también se ha vinculado con la esquizofrenia.</a:t>
            </a:r>
          </a:p>
        </p:txBody>
      </p:sp>
    </p:spTree>
    <p:extLst>
      <p:ext uri="{BB962C8B-B14F-4D97-AF65-F5344CB8AC3E}">
        <p14:creationId xmlns:p14="http://schemas.microsoft.com/office/powerpoint/2010/main" val="4161149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crush"/>
        <p:sndAc>
          <p:stSnd>
            <p:snd r:embed="rId2" name="Música De Fondo Para Videos Y Presentaciones Corporativas I Deeper por e-soundtrax.wav"/>
          </p:stSnd>
        </p:sndAc>
      </p:transition>
    </mc:Choice>
    <mc:Fallback xmlns="">
      <p:transition spd="slow" advTm="5000">
        <p:fade/>
        <p:sndAc>
          <p:stSnd>
            <p:snd r:embed="rId3" name="Música De Fondo Para Videos Y Presentaciones Corporativas I Deeper por e-soundtrax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contenido 14">
            <a:extLst>
              <a:ext uri="{FF2B5EF4-FFF2-40B4-BE49-F238E27FC236}">
                <a16:creationId xmlns:a16="http://schemas.microsoft.com/office/drawing/2014/main" id="{CB80C730-134A-460E-BFD8-B15D59D66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95" y="2616806"/>
            <a:ext cx="4778827" cy="3651478"/>
          </a:xfrm>
        </p:spPr>
        <p:txBody>
          <a:bodyPr>
            <a:normAutofit/>
          </a:bodyPr>
          <a:lstStyle/>
          <a:p>
            <a:pPr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Los 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neurotransmisores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 son las sustancias químicas que se encargan de la transmisión de las señales desde una neurona hasta la siguiente a través de las sinapsis. También se encuentran en la terminal axónica de las neuronas motoras, donde estimulan las fibras musculares para contraerlas</a:t>
            </a: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F0DBA9C-0081-4008-B342-454E6B580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53" y="2685720"/>
            <a:ext cx="4724142" cy="3513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3D69D466-7D37-498B-B48D-AC403A678BE4}"/>
              </a:ext>
            </a:extLst>
          </p:cNvPr>
          <p:cNvSpPr txBox="1"/>
          <p:nvPr/>
        </p:nvSpPr>
        <p:spPr>
          <a:xfrm>
            <a:off x="2650673" y="705661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i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empus Sans ITC" panose="04020404030D07020202" pitchFamily="82" charset="0"/>
                <a:cs typeface="Arial" panose="020B0604020202020204" pitchFamily="34" charset="0"/>
              </a:rPr>
              <a:t>Neurotransmisores</a:t>
            </a:r>
            <a:endParaRPr lang="es-CO" sz="4800" i="1" dirty="0">
              <a:solidFill>
                <a:schemeClr val="bg1"/>
              </a:solidFill>
              <a:latin typeface="Tempus Sans ITC" panose="04020404030D07020202" pitchFamily="82" charset="0"/>
              <a:cs typeface="Arial" panose="020B0604020202020204" pitchFamily="34" charset="0"/>
            </a:endParaRPr>
          </a:p>
        </p:txBody>
      </p:sp>
      <p:pic>
        <p:nvPicPr>
          <p:cNvPr id="27" name="Imagen 26" descr="gama de olores niños - Búsqueda de Google - Google Chrome">
            <a:extLst>
              <a:ext uri="{FF2B5EF4-FFF2-40B4-BE49-F238E27FC236}">
                <a16:creationId xmlns:a16="http://schemas.microsoft.com/office/drawing/2014/main" id="{5AFAC471-9257-4D46-A698-810E4C56DF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1" t="33028" r="6686" b="62289"/>
          <a:stretch/>
        </p:blipFill>
        <p:spPr>
          <a:xfrm>
            <a:off x="460029" y="6496494"/>
            <a:ext cx="11214520" cy="159522"/>
          </a:xfrm>
          <a:prstGeom prst="rect">
            <a:avLst/>
          </a:prstGeom>
        </p:spPr>
      </p:pic>
      <p:pic>
        <p:nvPicPr>
          <p:cNvPr id="29" name="Imagen 28" descr="cerebro animado - Búsqueda de Google - Google Chrome">
            <a:extLst>
              <a:ext uri="{FF2B5EF4-FFF2-40B4-BE49-F238E27FC236}">
                <a16:creationId xmlns:a16="http://schemas.microsoft.com/office/drawing/2014/main" id="{9F8B6F82-2509-45BB-B3E7-2B523084A4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9" t="26234" r="5375" b="34255"/>
          <a:stretch/>
        </p:blipFill>
        <p:spPr>
          <a:xfrm>
            <a:off x="349090" y="4983465"/>
            <a:ext cx="2015270" cy="1360968"/>
          </a:xfrm>
          <a:prstGeom prst="rect">
            <a:avLst/>
          </a:prstGeom>
        </p:spPr>
      </p:pic>
      <p:pic>
        <p:nvPicPr>
          <p:cNvPr id="31" name="Imagen 30" descr="bombillo animado - Búsqueda de Google - Google Chrome">
            <a:extLst>
              <a:ext uri="{FF2B5EF4-FFF2-40B4-BE49-F238E27FC236}">
                <a16:creationId xmlns:a16="http://schemas.microsoft.com/office/drawing/2014/main" id="{6E269E67-2CAA-422F-AE40-315D031EF0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8" t="30614" r="10785" b="31902"/>
          <a:stretch/>
        </p:blipFill>
        <p:spPr>
          <a:xfrm rot="19893556">
            <a:off x="2224494" y="4969313"/>
            <a:ext cx="527200" cy="568692"/>
          </a:xfrm>
          <a:prstGeom prst="rect">
            <a:avLst/>
          </a:prstGeom>
        </p:spPr>
      </p:pic>
      <p:pic>
        <p:nvPicPr>
          <p:cNvPr id="39" name="Imagen 38" descr="diseño creatividad - Búsqueda de Google - Google Chrome">
            <a:extLst>
              <a:ext uri="{FF2B5EF4-FFF2-40B4-BE49-F238E27FC236}">
                <a16:creationId xmlns:a16="http://schemas.microsoft.com/office/drawing/2014/main" id="{3B8B810D-1B25-465B-B630-7E98C501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9" t="26914" r="10959" b="21910"/>
          <a:stretch/>
        </p:blipFill>
        <p:spPr>
          <a:xfrm>
            <a:off x="2758805" y="5030208"/>
            <a:ext cx="1399314" cy="1314170"/>
          </a:xfrm>
          <a:prstGeom prst="rect">
            <a:avLst/>
          </a:prstGeom>
        </p:spPr>
      </p:pic>
      <p:pic>
        <p:nvPicPr>
          <p:cNvPr id="43" name="Imagen 42" descr="pinatr - Búsqueda de Google - Google Chrome">
            <a:extLst>
              <a:ext uri="{FF2B5EF4-FFF2-40B4-BE49-F238E27FC236}">
                <a16:creationId xmlns:a16="http://schemas.microsoft.com/office/drawing/2014/main" id="{035141C9-5ED5-4052-A8E3-03C5A422C9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3" t="22765" r="10698" b="33671"/>
          <a:stretch/>
        </p:blipFill>
        <p:spPr>
          <a:xfrm rot="20809696">
            <a:off x="4478782" y="5099982"/>
            <a:ext cx="1155202" cy="120464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79889"/>
      </p:ext>
    </p:extLst>
  </p:cSld>
  <p:clrMapOvr>
    <a:masterClrMapping/>
  </p:clrMapOvr>
  <p:transition spd="slow" advTm="5000">
    <p:randomBar dir="vert"/>
    <p:sndAc>
      <p:stSnd>
        <p:snd r:embed="rId2" name="Música De Fondo Para Videos Y Presentaciones Corporativas I Deeper por e-soundtrax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A79450-AA31-4906-B0BB-CEF1E8892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58139"/>
            <a:ext cx="5055031" cy="3593805"/>
          </a:xfrm>
        </p:spPr>
        <p:txBody>
          <a:bodyPr>
            <a:normAutofit/>
          </a:bodyPr>
          <a:lstStyle/>
          <a:p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Es un neurotransmisor, tiene que ver con la </a:t>
            </a:r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creatividad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, la percepción y la capacidad de llevar adelante tareas que te hacen sentir bien.</a:t>
            </a:r>
          </a:p>
          <a:p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Aumente el foco de atención, memoria y el placer.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BD4DFB-330B-42D5-82C9-F5995E159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70" y="2434300"/>
            <a:ext cx="5289966" cy="3817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BD2F028-C4AD-4C20-9C05-EF8DE5FA8192}"/>
              </a:ext>
            </a:extLst>
          </p:cNvPr>
          <p:cNvSpPr/>
          <p:nvPr/>
        </p:nvSpPr>
        <p:spPr>
          <a:xfrm>
            <a:off x="1416923" y="766948"/>
            <a:ext cx="89526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6000" b="1" dirty="0">
                <a:solidFill>
                  <a:schemeClr val="bg1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Dopamina</a:t>
            </a:r>
            <a:endParaRPr lang="es-CO" sz="6000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72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000">
        <p15:prstTrans prst="origami"/>
        <p:sndAc>
          <p:stSnd>
            <p:snd r:embed="rId2" name="Música De Fondo Para Videos Y Presentaciones Corporativas I Deeper por e-soundtrax.wav"/>
          </p:stSnd>
        </p:sndAc>
      </p:transition>
    </mc:Choice>
    <mc:Fallback xmlns="">
      <p:transition spd="slow" advTm="5000">
        <p:fade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A02DA913-67E5-468D-BD11-57AD75D95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sz="4800" b="1" dirty="0">
                <a:latin typeface="Tempus Sans ITC" panose="04020404030D07020202" pitchFamily="82" charset="0"/>
              </a:rPr>
              <a:t>Tipos de Creatividad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8B8DF73-06B5-49D5-8F1F-9D86A1F5E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4941046" cy="3416300"/>
          </a:xfrm>
        </p:spPr>
        <p:txBody>
          <a:bodyPr/>
          <a:lstStyle/>
          <a:p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Mimética</a:t>
            </a:r>
          </a:p>
          <a:p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Analógica</a:t>
            </a:r>
          </a:p>
          <a:p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Narrativa</a:t>
            </a:r>
          </a:p>
          <a:p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Intuitiva</a:t>
            </a:r>
          </a:p>
          <a:p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Bisociativa</a:t>
            </a:r>
          </a:p>
          <a:p>
            <a:pPr marL="0" indent="0">
              <a:buNone/>
            </a:pP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O" dirty="0"/>
          </a:p>
          <a:p>
            <a:pPr lvl="1"/>
            <a:endParaRPr lang="es-CO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E9A4283-A737-429F-BEB5-B6999A2F8849}"/>
              </a:ext>
            </a:extLst>
          </p:cNvPr>
          <p:cNvSpPr/>
          <p:nvPr/>
        </p:nvSpPr>
        <p:spPr>
          <a:xfrm>
            <a:off x="8247563" y="2444767"/>
            <a:ext cx="2025170" cy="90524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Imitar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4EAF829-6695-415B-89CD-67081746CD89}"/>
              </a:ext>
            </a:extLst>
          </p:cNvPr>
          <p:cNvSpPr/>
          <p:nvPr/>
        </p:nvSpPr>
        <p:spPr>
          <a:xfrm>
            <a:off x="6931460" y="3970488"/>
            <a:ext cx="1539952" cy="768895"/>
          </a:xfrm>
          <a:prstGeom prst="rect">
            <a:avLst/>
          </a:prstGeom>
          <a:solidFill>
            <a:srgbClr val="FFC00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Contar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005D900D-C1DF-45EA-886D-050B17233974}"/>
              </a:ext>
            </a:extLst>
          </p:cNvPr>
          <p:cNvSpPr/>
          <p:nvPr/>
        </p:nvSpPr>
        <p:spPr>
          <a:xfrm>
            <a:off x="4624383" y="3235412"/>
            <a:ext cx="2160180" cy="905244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Relacionar</a:t>
            </a:r>
          </a:p>
        </p:txBody>
      </p:sp>
      <p:sp>
        <p:nvSpPr>
          <p:cNvPr id="5" name="Rectángulo: una sola esquina cortada 4">
            <a:extLst>
              <a:ext uri="{FF2B5EF4-FFF2-40B4-BE49-F238E27FC236}">
                <a16:creationId xmlns:a16="http://schemas.microsoft.com/office/drawing/2014/main" id="{3191CF59-B0CC-42F9-8DCF-BED27E7EE9A8}"/>
              </a:ext>
            </a:extLst>
          </p:cNvPr>
          <p:cNvSpPr/>
          <p:nvPr/>
        </p:nvSpPr>
        <p:spPr>
          <a:xfrm>
            <a:off x="9144043" y="4379841"/>
            <a:ext cx="2445445" cy="1306870"/>
          </a:xfrm>
          <a:prstGeom prst="snip1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Meditación, Concentración yoga</a:t>
            </a:r>
          </a:p>
        </p:txBody>
      </p:sp>
      <p:sp>
        <p:nvSpPr>
          <p:cNvPr id="8" name="Placa 7">
            <a:extLst>
              <a:ext uri="{FF2B5EF4-FFF2-40B4-BE49-F238E27FC236}">
                <a16:creationId xmlns:a16="http://schemas.microsoft.com/office/drawing/2014/main" id="{49C4A911-5F85-46E2-841A-3445E4D8145B}"/>
              </a:ext>
            </a:extLst>
          </p:cNvPr>
          <p:cNvSpPr/>
          <p:nvPr/>
        </p:nvSpPr>
        <p:spPr>
          <a:xfrm>
            <a:off x="4576450" y="5214383"/>
            <a:ext cx="2273596" cy="1415902"/>
          </a:xfrm>
          <a:prstGeom prst="plaqu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Fluidez, Flexibilidad Flujo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C5333DC-B510-4043-A1AF-9FEBDCD70E7D}"/>
              </a:ext>
            </a:extLst>
          </p:cNvPr>
          <p:cNvCxnSpPr>
            <a:cxnSpLocks/>
          </p:cNvCxnSpPr>
          <p:nvPr/>
        </p:nvCxnSpPr>
        <p:spPr>
          <a:xfrm flipH="1" flipV="1">
            <a:off x="2953465" y="3429001"/>
            <a:ext cx="1670918" cy="259033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C3B32F8F-2A5D-4449-800A-230BC9C01B4A}"/>
              </a:ext>
            </a:extLst>
          </p:cNvPr>
          <p:cNvCxnSpPr>
            <a:cxnSpLocks/>
            <a:stCxn id="5" idx="2"/>
          </p:cNvCxnSpPr>
          <p:nvPr/>
        </p:nvCxnSpPr>
        <p:spPr>
          <a:xfrm rot="10800000">
            <a:off x="3018951" y="4192838"/>
            <a:ext cx="6125093" cy="840439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491CCDEB-7042-44EF-8143-F80327C15549}"/>
              </a:ext>
            </a:extLst>
          </p:cNvPr>
          <p:cNvCxnSpPr>
            <a:cxnSpLocks/>
          </p:cNvCxnSpPr>
          <p:nvPr/>
        </p:nvCxnSpPr>
        <p:spPr>
          <a:xfrm flipH="1" flipV="1">
            <a:off x="2953465" y="2858880"/>
            <a:ext cx="5276706" cy="34690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4E96B9F3-3C5F-49F3-81E5-D138BEDAEF5D}"/>
              </a:ext>
            </a:extLst>
          </p:cNvPr>
          <p:cNvCxnSpPr>
            <a:cxnSpLocks/>
          </p:cNvCxnSpPr>
          <p:nvPr/>
        </p:nvCxnSpPr>
        <p:spPr>
          <a:xfrm flipV="1">
            <a:off x="7623344" y="3148954"/>
            <a:ext cx="0" cy="80084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21A95C49-1B68-412C-94A9-DA88F7325807}"/>
              </a:ext>
            </a:extLst>
          </p:cNvPr>
          <p:cNvCxnSpPr>
            <a:cxnSpLocks/>
          </p:cNvCxnSpPr>
          <p:nvPr/>
        </p:nvCxnSpPr>
        <p:spPr>
          <a:xfrm flipH="1">
            <a:off x="3788924" y="3136605"/>
            <a:ext cx="38310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107D3E02-C734-4483-A0A6-529F5324CFDE}"/>
              </a:ext>
            </a:extLst>
          </p:cNvPr>
          <p:cNvCxnSpPr>
            <a:cxnSpLocks/>
          </p:cNvCxnSpPr>
          <p:nvPr/>
        </p:nvCxnSpPr>
        <p:spPr>
          <a:xfrm flipH="1">
            <a:off x="3019647" y="3148950"/>
            <a:ext cx="769277" cy="67167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Conector: angular 53">
            <a:extLst>
              <a:ext uri="{FF2B5EF4-FFF2-40B4-BE49-F238E27FC236}">
                <a16:creationId xmlns:a16="http://schemas.microsoft.com/office/drawing/2014/main" id="{6A672CE3-5AA4-42A2-952B-4DA88ED4EEA0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>
            <a:off x="3131988" y="4831684"/>
            <a:ext cx="1444463" cy="1090650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07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Música De Fondo Para Videos Y Presentaciones Corporativas I Deeper por e-soundtrax.wav"/>
          </p:stSnd>
        </p:sndAc>
      </p:transition>
    </mc:Choice>
    <mc:Fallback xmlns="">
      <p:transition spd="slow" advTm="5000">
        <p:dissolve/>
        <p:sndAc>
          <p:stSnd>
            <p:snd r:embed="rId3" name="Música De Fondo Para Videos Y Presentaciones Corporativas I Deeper por e-soundtrax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F1295-1592-4312-A6BF-C88880228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37953"/>
            <a:ext cx="8761413" cy="1371600"/>
          </a:xfrm>
        </p:spPr>
        <p:txBody>
          <a:bodyPr/>
          <a:lstStyle/>
          <a:p>
            <a:pPr algn="ctr"/>
            <a:r>
              <a:rPr lang="es-CO" sz="4000" b="1" dirty="0">
                <a:latin typeface="Tempus Sans ITC" panose="04020404030D07020202" pitchFamily="82" charset="0"/>
              </a:rPr>
              <a:t>Pensamiento </a:t>
            </a:r>
            <a:br>
              <a:rPr lang="es-CO" sz="4000" b="1" dirty="0">
                <a:latin typeface="Tempus Sans ITC" panose="04020404030D07020202" pitchFamily="82" charset="0"/>
              </a:rPr>
            </a:br>
            <a:r>
              <a:rPr lang="es-CO" sz="4000" b="1" dirty="0">
                <a:latin typeface="Tempus Sans ITC" panose="04020404030D07020202" pitchFamily="82" charset="0"/>
              </a:rPr>
              <a:t>Convergente y Divergente</a:t>
            </a:r>
            <a:r>
              <a:rPr lang="es-CO" sz="4000" dirty="0"/>
              <a:t>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32C9083-E4A0-498F-8E3F-4BCCEB49F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15" y="2316480"/>
            <a:ext cx="6112570" cy="3529229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5154B0-F186-4CAB-B1A3-A7DE2CE81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509" y="5322564"/>
            <a:ext cx="1919595" cy="143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7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  <p:sndAc>
          <p:stSnd>
            <p:snd r:embed="rId2" name="Música De Fondo Para Videos Y Presentaciones Corporativas I Deeper por e-soundtrax.wav"/>
          </p:stSnd>
        </p:sndAc>
      </p:transition>
    </mc:Choice>
    <mc:Fallback xmlns="">
      <p:transition spd="slow" advTm="5000">
        <p:fade/>
        <p:sndAc>
          <p:stSnd>
            <p:snd r:embed="rId5" name="Música De Fondo Para Videos Y Presentaciones Corporativas I Deeper por e-soundtrax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D259D2-D08B-4AEF-9CEF-D4AB2AC2B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973668"/>
            <a:ext cx="8761413" cy="706964"/>
          </a:xfrm>
        </p:spPr>
        <p:txBody>
          <a:bodyPr/>
          <a:lstStyle/>
          <a:p>
            <a:br>
              <a:rPr lang="es-CO" b="1" dirty="0"/>
            </a:br>
            <a:r>
              <a:rPr lang="es-CO" sz="4000" b="1" dirty="0">
                <a:latin typeface="Tempus Sans ITC" panose="04020404030D07020202" pitchFamily="82" charset="0"/>
                <a:cs typeface="Arial" panose="020B0604020202020204" pitchFamily="34" charset="0"/>
              </a:rPr>
              <a:t>El Pensamiento Convergente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0886ED-E768-495D-8900-E9CC9FB88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04" y="2737612"/>
            <a:ext cx="11655552" cy="3416300"/>
          </a:xfrm>
        </p:spPr>
        <p:txBody>
          <a:bodyPr>
            <a:norm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El </a:t>
            </a:r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pensamiento convergente</a:t>
            </a:r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 es la habilidad de dar la respuesta correcta a una pregunta ordenando de manera lógica la información disponible.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874579B-54BC-4691-9AA9-AAB5D3132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38" y="4148434"/>
            <a:ext cx="2743094" cy="256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7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  <p:sndAc>
          <p:stSnd>
            <p:snd r:embed="rId2" name="Música De Fondo Para Videos Y Presentaciones Corporativas I Deeper por e-soundtrax.wav"/>
          </p:stSnd>
        </p:sndAc>
      </p:transition>
    </mc:Choice>
    <mc:Fallback xmlns="">
      <p:transition spd="slow" advTm="5000">
        <p:fade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9FD904-4CFD-4220-8F0A-9592A9D92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4000" b="1" dirty="0">
                <a:latin typeface="Tempus Sans ITC" panose="04020404030D07020202" pitchFamily="82" charset="0"/>
              </a:rPr>
              <a:t>El Pensamiento Divergente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E550BB-E0F9-47A2-A127-50D69C71A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El </a:t>
            </a:r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pensamiento divergente </a:t>
            </a:r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es un proceso de generación de ideas mediante la exploración de muchas posibles soluciones</a:t>
            </a: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D585F8-6B60-40DD-BA74-EA5228628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38" y="3507874"/>
            <a:ext cx="3202150" cy="31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68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airplane"/>
        <p:sndAc>
          <p:stSnd>
            <p:snd r:embed="rId2" name="Música De Fondo Para Videos Y Presentaciones Corporativas I Deeper por e-soundtrax.wav"/>
          </p:stSnd>
        </p:sndAc>
      </p:transition>
    </mc:Choice>
    <mc:Fallback xmlns="">
      <p:transition spd="slow" advTm="5000">
        <p:fade/>
        <p:sndAc>
          <p:stSnd>
            <p:snd r:embed="rId4" name="Música De Fondo Para Videos Y Presentaciones Corporativas I Deeper por e-soundtrax.wav"/>
          </p:stSnd>
        </p:sndAc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Sala de reuniones 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ala de reuniones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a de reuniones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965</TotalTime>
  <Words>480</Words>
  <Application>Microsoft Office PowerPoint</Application>
  <PresentationFormat>Panorámica</PresentationFormat>
  <Paragraphs>70</Paragraphs>
  <Slides>19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Century Gothic</vt:lpstr>
      <vt:lpstr>Chiller</vt:lpstr>
      <vt:lpstr>Tempus Sans ITC</vt:lpstr>
      <vt:lpstr>Times New Roman</vt:lpstr>
      <vt:lpstr>Wingdings 3</vt:lpstr>
      <vt:lpstr>Sala de reuniones Ion</vt:lpstr>
      <vt:lpstr>Psicobiología de la  Creatividad, Emociones  y Actitud Creativa</vt:lpstr>
      <vt:lpstr> Indicadores de Creatividad en Neurociencias   </vt:lpstr>
      <vt:lpstr> GENES Y NEUROTRANSMISORES ASOCIADOS A LA CREATIVIDAD    </vt:lpstr>
      <vt:lpstr>Presentación de PowerPoint</vt:lpstr>
      <vt:lpstr>Presentación de PowerPoint</vt:lpstr>
      <vt:lpstr>Tipos de Creatividad</vt:lpstr>
      <vt:lpstr>Pensamiento  Convergente y Divergente </vt:lpstr>
      <vt:lpstr> El Pensamiento Convergente </vt:lpstr>
      <vt:lpstr>El Pensamiento Divergente</vt:lpstr>
      <vt:lpstr>Adopta el pensamiento creativo como forma de vida</vt:lpstr>
      <vt:lpstr>Hábitos que Estimulan mi Creatividad</vt:lpstr>
      <vt:lpstr>¿Cómo se Impulsa la Creatividad?</vt:lpstr>
      <vt:lpstr>Japón es considerado a nivel mundial como el país más creativo seguido por EE. UU.</vt:lpstr>
      <vt:lpstr>Hemisferios…</vt:lpstr>
      <vt:lpstr>Desarrollo de la Creatividad</vt:lpstr>
      <vt:lpstr>Y Para Concluir</vt:lpstr>
      <vt:lpstr>Presentación de PowerPoint</vt:lpstr>
      <vt:lpstr>Referencias</vt:lpstr>
      <vt:lpstr>Referencias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Psicobiología de la Creatividad, Emociones y Actitud Creativa</dc:title>
  <dc:creator>Aleja</dc:creator>
  <cp:lastModifiedBy>Aleja</cp:lastModifiedBy>
  <cp:revision>59</cp:revision>
  <dcterms:created xsi:type="dcterms:W3CDTF">2021-05-18T01:59:35Z</dcterms:created>
  <dcterms:modified xsi:type="dcterms:W3CDTF">2021-05-25T23:03:28Z</dcterms:modified>
</cp:coreProperties>
</file>