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56FC101-EFB7-4887-A3E9-D4F084162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2319131"/>
            <a:ext cx="7315200" cy="3769098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INTEGRALES SENCILLAS 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A6B7266-E77B-41F4-BB53-C007A473D9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4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31"/>
    </mc:Choice>
    <mc:Fallback>
      <p:transition spd="slow" advTm="31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43842-834E-4306-B541-9405A392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i="0" dirty="0">
                <a:solidFill>
                  <a:srgbClr val="1E048A"/>
                </a:solidFill>
                <a:effectLst/>
                <a:latin typeface="Alegreya Sans"/>
              </a:rPr>
              <a:t>1. ¿Qué es la integral indefinida?</a:t>
            </a:r>
            <a:br>
              <a:rPr lang="es-ES" b="1" i="0" dirty="0">
                <a:solidFill>
                  <a:srgbClr val="1E048A"/>
                </a:solidFill>
                <a:effectLst/>
                <a:latin typeface="Alegreya Sans"/>
              </a:rPr>
            </a:br>
            <a:endParaRPr lang="es-CO" dirty="0"/>
          </a:p>
        </p:txBody>
      </p:sp>
      <p:pic>
        <p:nvPicPr>
          <p:cNvPr id="1026" name="Picture 2" descr="Explicamos cómo resolver 10 integrales directas, pero antes recordamos los conceptos y las propiedades que necesitamos. Integrales inmediatas resueltas. Análisis de una variable real. Bachillerato. ">
            <a:extLst>
              <a:ext uri="{FF2B5EF4-FFF2-40B4-BE49-F238E27FC236}">
                <a16:creationId xmlns:a16="http://schemas.microsoft.com/office/drawing/2014/main" id="{349BA5C3-5E2E-467F-97EC-A934A59E60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82" y="2579773"/>
            <a:ext cx="3298175" cy="16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21FC451-F15F-4D7A-B7B3-62CA827CC7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8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51"/>
    </mc:Choice>
    <mc:Fallback>
      <p:transition spd="slow" advTm="31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55E9F-2049-44C3-95EC-508D2B64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1E048A"/>
                </a:solidFill>
                <a:effectLst/>
                <a:latin typeface="Alegreya Sans"/>
              </a:rPr>
              <a:t>2. ¿Qué es la constante de integración?</a:t>
            </a:r>
            <a:br>
              <a:rPr lang="es-ES" b="1" i="0" dirty="0">
                <a:solidFill>
                  <a:srgbClr val="1E048A"/>
                </a:solidFill>
                <a:effectLst/>
                <a:latin typeface="Alegreya Sans"/>
              </a:rPr>
            </a:br>
            <a:endParaRPr lang="es-CO" dirty="0"/>
          </a:p>
        </p:txBody>
      </p:sp>
      <p:pic>
        <p:nvPicPr>
          <p:cNvPr id="2050" name="Picture 2" descr="Explicamos cómo resolver 10 integrales directas, pero antes recordamos los conceptos y las propiedades que necesitamos. Integrales inmediatas resueltas. Análisis de una variable real. Bachillerato. ">
            <a:extLst>
              <a:ext uri="{FF2B5EF4-FFF2-40B4-BE49-F238E27FC236}">
                <a16:creationId xmlns:a16="http://schemas.microsoft.com/office/drawing/2014/main" id="{A9B19BA8-B97D-48BD-8195-1E87E9F9C1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83" y="2600252"/>
            <a:ext cx="2689803" cy="20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9FC2BEF-491D-4094-ABDF-3400BA170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6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04"/>
    </mc:Choice>
    <mc:Fallback>
      <p:transition spd="slow" advTm="57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8CBD5-F49C-41F5-86CD-90CC10FB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i="0" dirty="0">
                <a:solidFill>
                  <a:srgbClr val="1E048A"/>
                </a:solidFill>
                <a:effectLst/>
                <a:latin typeface="Alegreya Sans"/>
              </a:rPr>
              <a:t>3. ¿Qué es </a:t>
            </a:r>
            <a:r>
              <a:rPr lang="es-CO" b="0" i="0" dirty="0" err="1">
                <a:solidFill>
                  <a:srgbClr val="1E048A"/>
                </a:solidFill>
                <a:effectLst/>
                <a:latin typeface="MJXc-TeX-math-I"/>
              </a:rPr>
              <a:t>dx</a:t>
            </a:r>
            <a:r>
              <a:rPr lang="es-CO" b="1" i="0" dirty="0">
                <a:solidFill>
                  <a:srgbClr val="1E048A"/>
                </a:solidFill>
                <a:effectLst/>
                <a:latin typeface="Alegreya Sans"/>
              </a:rPr>
              <a:t>?</a:t>
            </a:r>
            <a:br>
              <a:rPr lang="es-CO" b="1" i="0" dirty="0">
                <a:solidFill>
                  <a:srgbClr val="1E048A"/>
                </a:solidFill>
                <a:effectLst/>
                <a:latin typeface="Alegreya Sans"/>
              </a:rPr>
            </a:br>
            <a:endParaRPr lang="es-CO" dirty="0"/>
          </a:p>
        </p:txBody>
      </p:sp>
      <p:pic>
        <p:nvPicPr>
          <p:cNvPr id="3074" name="Picture 2" descr="Explicamos cómo resolver 10 integrales directas, pero antes recordamos los conceptos y las propiedades que necesitamos. Integrales inmediatas resueltas. Análisis de una variable real. Bachillerato. ">
            <a:extLst>
              <a:ext uri="{FF2B5EF4-FFF2-40B4-BE49-F238E27FC236}">
                <a16:creationId xmlns:a16="http://schemas.microsoft.com/office/drawing/2014/main" id="{DDA929A4-E280-4FE7-8AF4-82F096A12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9" y="1317290"/>
            <a:ext cx="3116390" cy="78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xplicamos cómo resolver 10 integrales directas, pero antes recordamos los conceptos y las propiedades que necesitamos. Integrales inmediatas resueltas. Análisis de una variable real. Bachillerato. ">
            <a:extLst>
              <a:ext uri="{FF2B5EF4-FFF2-40B4-BE49-F238E27FC236}">
                <a16:creationId xmlns:a16="http://schemas.microsoft.com/office/drawing/2014/main" id="{74C0CC66-D63C-4F4C-86CC-71AC86EF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9" y="2806310"/>
            <a:ext cx="3116390" cy="75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xplicamos cómo resolver 10 integrales directas, pero antes recordamos los conceptos y las propiedades que necesitamos. Integrales inmediatas resueltas. Análisis de una variable real. Bachillerato. ">
            <a:extLst>
              <a:ext uri="{FF2B5EF4-FFF2-40B4-BE49-F238E27FC236}">
                <a16:creationId xmlns:a16="http://schemas.microsoft.com/office/drawing/2014/main" id="{4C6A1D57-6463-4126-B540-D0440BC85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11" y="4259286"/>
            <a:ext cx="3116390" cy="81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Explicamos cómo resolver 10 integrales directas, pero antes recordamos los conceptos y las propiedades que necesitamos. Integrales inmediatas resueltas. Análisis de una variable real. Bachillerato. ">
            <a:extLst>
              <a:ext uri="{FF2B5EF4-FFF2-40B4-BE49-F238E27FC236}">
                <a16:creationId xmlns:a16="http://schemas.microsoft.com/office/drawing/2014/main" id="{192016FD-E824-4974-BAB3-5713DD9BE0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80" name="Picture 8" descr="Explicamos cómo resolver 10 integrales directas, pero antes recordamos los conceptos y las propiedades que necesitamos. Integrales inmediatas resueltas. Análisis de una variable real. Bachillerato. ">
            <a:extLst>
              <a:ext uri="{FF2B5EF4-FFF2-40B4-BE49-F238E27FC236}">
                <a16:creationId xmlns:a16="http://schemas.microsoft.com/office/drawing/2014/main" id="{A6338019-FA1F-42CA-B9C3-3F8F970D9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11" y="5712262"/>
            <a:ext cx="3248039" cy="81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16E5D8D-F55D-42D4-89A3-58ADB1B53C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8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92"/>
    </mc:Choice>
    <mc:Fallback>
      <p:transition spd="slow" advTm="75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B7280-B02C-44F2-A61C-A9DF46F8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Propiedades de las integrales 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012FF8-523F-4D66-887F-7E01CF91E1DD}"/>
              </a:ext>
            </a:extLst>
          </p:cNvPr>
          <p:cNvSpPr txBox="1"/>
          <p:nvPr/>
        </p:nvSpPr>
        <p:spPr>
          <a:xfrm>
            <a:off x="4373216" y="1160280"/>
            <a:ext cx="70899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 propiedades básicas de las integrales son imprescindibles para el cálculo integral y son muy sencillas:</a:t>
            </a:r>
          </a:p>
          <a:p>
            <a:pPr algn="just"/>
            <a:endParaRPr lang="es-ES" sz="2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Integral de una función por una constante:</a:t>
            </a:r>
          </a:p>
          <a:p>
            <a:endParaRPr lang="es-CO" dirty="0"/>
          </a:p>
        </p:txBody>
      </p:sp>
      <p:pic>
        <p:nvPicPr>
          <p:cNvPr id="4098" name="Picture 2" descr="Explicamos cómo resolver 10 integrales directas, pero antes recordamos los conceptos y las propiedades que necesitamos. Integrales inmediatas resueltas. Análisis de una variable real. Bachillerato. ">
            <a:extLst>
              <a:ext uri="{FF2B5EF4-FFF2-40B4-BE49-F238E27FC236}">
                <a16:creationId xmlns:a16="http://schemas.microsoft.com/office/drawing/2014/main" id="{88FC5DB1-A5B7-42B5-97A9-D1D6D70E8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635373"/>
            <a:ext cx="23336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7F0A800-91B3-42E9-AE56-BDE03AF6AE48}"/>
              </a:ext>
            </a:extLst>
          </p:cNvPr>
          <p:cNvSpPr txBox="1"/>
          <p:nvPr/>
        </p:nvSpPr>
        <p:spPr>
          <a:xfrm>
            <a:off x="4373216" y="3424428"/>
            <a:ext cx="5950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Integral de una suma de funciones</a:t>
            </a:r>
            <a:r>
              <a:rPr lang="es-ES" b="0" i="0" dirty="0">
                <a:solidFill>
                  <a:srgbClr val="000000"/>
                </a:solidFill>
                <a:effectLst/>
                <a:latin typeface="Alegreya Sans"/>
              </a:rPr>
              <a:t>:</a:t>
            </a:r>
            <a:endParaRPr lang="es-CO" dirty="0"/>
          </a:p>
        </p:txBody>
      </p:sp>
      <p:pic>
        <p:nvPicPr>
          <p:cNvPr id="4100" name="Picture 4" descr="Explicamos cómo resolver 10 integrales directas, pero antes recordamos los conceptos y las propiedades que necesitamos. Integrales inmediatas resueltas. Análisis de una variable real. Bachillerato. ">
            <a:extLst>
              <a:ext uri="{FF2B5EF4-FFF2-40B4-BE49-F238E27FC236}">
                <a16:creationId xmlns:a16="http://schemas.microsoft.com/office/drawing/2014/main" id="{FB6398A7-EECC-43E0-B02F-D6CB4B8C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048553"/>
            <a:ext cx="20002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A71AE6D-0104-4D0F-9C86-E246E49373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5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35"/>
    </mc:Choice>
    <mc:Fallback>
      <p:transition spd="slow" advTm="37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2578C-FEC9-4700-8243-E15E576D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EJEMPLOS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D405C6-49AF-4360-B21E-D255FD1E9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526" y="806428"/>
            <a:ext cx="7402399" cy="5245144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s-ES" dirty="0"/>
              <a:t>Integral de una constante: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2) Integral de un monomio: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122" name="Picture 2" descr="Explicamos cómo resolver 10 integrales directas, pero antes recordamos los conceptos y las propiedades que necesitamos. Integrales inmediatas resueltas. Análisis de una variable real. Bachillerato. ">
            <a:extLst>
              <a:ext uri="{FF2B5EF4-FFF2-40B4-BE49-F238E27FC236}">
                <a16:creationId xmlns:a16="http://schemas.microsoft.com/office/drawing/2014/main" id="{5B2D84AB-A70B-4F5E-9CD9-293E29A9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88" y="1437344"/>
            <a:ext cx="7967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xplicamos cómo resolver 10 integrales directas, pero antes recordamos los conceptos y las propiedades que necesitamos. Integrales inmediatas resueltas. Análisis de una variable real. Bachillerato. ">
            <a:extLst>
              <a:ext uri="{FF2B5EF4-FFF2-40B4-BE49-F238E27FC236}">
                <a16:creationId xmlns:a16="http://schemas.microsoft.com/office/drawing/2014/main" id="{F4802A01-B717-4CC8-9A60-199C728F6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12" y="1437344"/>
            <a:ext cx="2286624" cy="7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xplicamos cómo resolver 10 integrales directas, pero antes recordamos los conceptos y las propiedades que necesitamos. Integrales inmediatas resueltas. Análisis de una variable real. Bachillerato. ">
            <a:extLst>
              <a:ext uri="{FF2B5EF4-FFF2-40B4-BE49-F238E27FC236}">
                <a16:creationId xmlns:a16="http://schemas.microsoft.com/office/drawing/2014/main" id="{C9F3730A-31A9-4289-8DF0-B477BA4E8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26" y="2941386"/>
            <a:ext cx="1652900" cy="5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xplicamos cómo resolver 10 integrales directas, pero antes recordamos los conceptos y las propiedades que necesitamos. Integrales inmediatas resueltas. Análisis de una variable real. Bachillerato. ">
            <a:extLst>
              <a:ext uri="{FF2B5EF4-FFF2-40B4-BE49-F238E27FC236}">
                <a16:creationId xmlns:a16="http://schemas.microsoft.com/office/drawing/2014/main" id="{7C3F405B-FA37-4DBD-A0D8-DA38BE1E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12" y="2850377"/>
            <a:ext cx="16573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Explicamos cómo resolver 10 integrales directas, pero antes recordamos los conceptos y las propiedades que necesitamos. Integrales inmediatas resueltas. Análisis de una variable real. Bachillerato. ">
            <a:extLst>
              <a:ext uri="{FF2B5EF4-FFF2-40B4-BE49-F238E27FC236}">
                <a16:creationId xmlns:a16="http://schemas.microsoft.com/office/drawing/2014/main" id="{92C9FC48-EF60-4FCA-933F-755320AFB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348" y="2850377"/>
            <a:ext cx="17811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Explicamos cómo resolver 10 integrales directas, pero antes recordamos los conceptos y las propiedades que necesitamos. Integrales inmediatas resueltas. Análisis de una variable real. Bachillerato. ">
            <a:extLst>
              <a:ext uri="{FF2B5EF4-FFF2-40B4-BE49-F238E27FC236}">
                <a16:creationId xmlns:a16="http://schemas.microsoft.com/office/drawing/2014/main" id="{E628EDFD-D643-416A-8C4E-79CBC1D9F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38" y="4658220"/>
            <a:ext cx="15144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54331DD-974F-4FB5-9D33-3CC1FA2C35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48"/>
    </mc:Choice>
    <mc:Fallback>
      <p:transition spd="slow" advTm="71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6C0F4-33A2-45A5-A2C9-80983DB3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333333"/>
                </a:solidFill>
                <a:latin typeface="Libre Franklin" pitchFamily="2" charset="0"/>
              </a:rPr>
              <a:t>E</a:t>
            </a:r>
            <a:r>
              <a:rPr lang="es-ES" b="0" i="0" dirty="0">
                <a:solidFill>
                  <a:srgbClr val="333333"/>
                </a:solidFill>
                <a:effectLst/>
                <a:latin typeface="Libre Franklin" pitchFamily="2" charset="0"/>
              </a:rPr>
              <a:t>jemplo integral de una función racional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D4A50E-AB3C-4473-AF42-9E498E20D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242" y="742121"/>
            <a:ext cx="7315200" cy="3042765"/>
          </a:xfrm>
        </p:spPr>
        <p:txBody>
          <a:bodyPr/>
          <a:lstStyle/>
          <a:p>
            <a:pPr marL="0" indent="0" algn="just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Normalmente, las integrales inmediatas de funciones racionales son la derivada de un logaritmo. Si no es así, tendremos que aplicar otros métodos para integrales de funciones racionales.</a:t>
            </a:r>
          </a:p>
          <a:p>
            <a:pPr marL="0" indent="0" algn="just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El integrando será la derivada de un logaritmo si conseguimos escribir el numerador como la derivada del denominador. Para ello, en esta integral, debemos cambiar el 2 por un 3: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6146" name="Picture 2" descr="ejercicios resueltos integración. Integrales inmediatas. Métodos de integración. Cálculo de primitivas. Bachillerato">
            <a:extLst>
              <a:ext uri="{FF2B5EF4-FFF2-40B4-BE49-F238E27FC236}">
                <a16:creationId xmlns:a16="http://schemas.microsoft.com/office/drawing/2014/main" id="{8E1CBE9A-026F-4E32-88D1-159A67558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68" y="3039484"/>
            <a:ext cx="2947482" cy="31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32BFBB8-5D0C-4558-B84F-EDFA72AC8B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0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64"/>
    </mc:Choice>
    <mc:Fallback>
      <p:transition spd="slow" advTm="64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rco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63</TotalTime>
  <Words>151</Words>
  <Application>Microsoft Office PowerPoint</Application>
  <PresentationFormat>Panorámica</PresentationFormat>
  <Paragraphs>23</Paragraphs>
  <Slides>7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Alegreya Sans</vt:lpstr>
      <vt:lpstr>Arial</vt:lpstr>
      <vt:lpstr>Corbel</vt:lpstr>
      <vt:lpstr>Libre Franklin</vt:lpstr>
      <vt:lpstr>MJXc-TeX-math-I</vt:lpstr>
      <vt:lpstr>Wingdings 2</vt:lpstr>
      <vt:lpstr>Marco</vt:lpstr>
      <vt:lpstr>Presentación de PowerPoint</vt:lpstr>
      <vt:lpstr>1. ¿Qué es la integral indefinida? </vt:lpstr>
      <vt:lpstr>2. ¿Qué es la constante de integración? </vt:lpstr>
      <vt:lpstr>3. ¿Qué es dx? </vt:lpstr>
      <vt:lpstr>Propiedades de las integrales </vt:lpstr>
      <vt:lpstr>EJEMPLOS </vt:lpstr>
      <vt:lpstr>Ejemplo integral de una función racional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gilverajuliealejandra2001@gmail.com</dc:creator>
  <cp:lastModifiedBy>gilverajuliealejandra2001@gmail.com</cp:lastModifiedBy>
  <cp:revision>1</cp:revision>
  <dcterms:created xsi:type="dcterms:W3CDTF">2021-10-26T04:20:44Z</dcterms:created>
  <dcterms:modified xsi:type="dcterms:W3CDTF">2021-10-26T05:24:25Z</dcterms:modified>
</cp:coreProperties>
</file>