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9BD2B5-FF41-42CB-A112-8D1E1BD7B536}" type="datetimeFigureOut">
              <a:rPr lang="es-CO" smtClean="0"/>
              <a:t>26/10/2021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337460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99BD2B5-FF41-42CB-A112-8D1E1BD7B536}" type="datetimeFigureOut">
              <a:rPr lang="es-CO" smtClean="0"/>
              <a:t>26/10/2021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390436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99BD2B5-FF41-42CB-A112-8D1E1BD7B536}" type="datetimeFigureOut">
              <a:rPr lang="es-CO" smtClean="0"/>
              <a:t>26/10/2021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782EA2D-4F0D-4EA6-91A2-B55126765FA3}" type="slidenum">
              <a:rPr lang="es-CO" smtClean="0"/>
              <a:t>‹Nº›</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52169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99BD2B5-FF41-42CB-A112-8D1E1BD7B536}" type="datetimeFigureOut">
              <a:rPr lang="es-CO" smtClean="0"/>
              <a:t>26/10/2021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3021734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99BD2B5-FF41-42CB-A112-8D1E1BD7B536}" type="datetimeFigureOut">
              <a:rPr lang="es-CO" smtClean="0"/>
              <a:t>26/10/2021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782EA2D-4F0D-4EA6-91A2-B55126765FA3}"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39349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99BD2B5-FF41-42CB-A112-8D1E1BD7B536}" type="datetimeFigureOut">
              <a:rPr lang="es-CO" smtClean="0"/>
              <a:t>26/10/2021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2727305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9BD2B5-FF41-42CB-A112-8D1E1BD7B536}" type="datetimeFigureOut">
              <a:rPr lang="es-CO" smtClean="0"/>
              <a:t>26/10/2021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2289630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9BD2B5-FF41-42CB-A112-8D1E1BD7B536}" type="datetimeFigureOut">
              <a:rPr lang="es-CO" smtClean="0"/>
              <a:t>26/10/2021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176564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9BD2B5-FF41-42CB-A112-8D1E1BD7B536}" type="datetimeFigureOut">
              <a:rPr lang="es-CO" smtClean="0"/>
              <a:t>26/10/2021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219077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99BD2B5-FF41-42CB-A112-8D1E1BD7B536}" type="datetimeFigureOut">
              <a:rPr lang="es-CO" smtClean="0"/>
              <a:t>26/10/2021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35493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99BD2B5-FF41-42CB-A112-8D1E1BD7B536}" type="datetimeFigureOut">
              <a:rPr lang="es-CO" smtClean="0"/>
              <a:t>26/10/2021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59013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99BD2B5-FF41-42CB-A112-8D1E1BD7B536}" type="datetimeFigureOut">
              <a:rPr lang="es-CO" smtClean="0"/>
              <a:t>26/10/2021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318573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99BD2B5-FF41-42CB-A112-8D1E1BD7B536}" type="datetimeFigureOut">
              <a:rPr lang="es-CO" smtClean="0"/>
              <a:t>26/10/2021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326261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BD2B5-FF41-42CB-A112-8D1E1BD7B536}" type="datetimeFigureOut">
              <a:rPr lang="es-CO" smtClean="0"/>
              <a:t>26/10/2021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326749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99BD2B5-FF41-42CB-A112-8D1E1BD7B536}" type="datetimeFigureOut">
              <a:rPr lang="es-CO" smtClean="0"/>
              <a:t>26/10/2021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248808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99BD2B5-FF41-42CB-A112-8D1E1BD7B536}" type="datetimeFigureOut">
              <a:rPr lang="es-CO" smtClean="0"/>
              <a:t>26/10/2021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782EA2D-4F0D-4EA6-91A2-B55126765FA3}" type="slidenum">
              <a:rPr lang="es-CO" smtClean="0"/>
              <a:t>‹Nº›</a:t>
            </a:fld>
            <a:endParaRPr lang="es-CO"/>
          </a:p>
        </p:txBody>
      </p:sp>
    </p:spTree>
    <p:extLst>
      <p:ext uri="{BB962C8B-B14F-4D97-AF65-F5344CB8AC3E}">
        <p14:creationId xmlns:p14="http://schemas.microsoft.com/office/powerpoint/2010/main" val="8675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9BD2B5-FF41-42CB-A112-8D1E1BD7B536}" type="datetimeFigureOut">
              <a:rPr lang="es-CO" smtClean="0"/>
              <a:t>26/10/2021</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782EA2D-4F0D-4EA6-91A2-B55126765FA3}" type="slidenum">
              <a:rPr lang="es-CO" smtClean="0"/>
              <a:t>‹Nº›</a:t>
            </a:fld>
            <a:endParaRPr lang="es-CO"/>
          </a:p>
        </p:txBody>
      </p:sp>
    </p:spTree>
    <p:extLst>
      <p:ext uri="{BB962C8B-B14F-4D97-AF65-F5344CB8AC3E}">
        <p14:creationId xmlns:p14="http://schemas.microsoft.com/office/powerpoint/2010/main" val="3096075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6EB85-8E75-4104-A4A8-8B8DC718DB97}"/>
              </a:ext>
            </a:extLst>
          </p:cNvPr>
          <p:cNvSpPr>
            <a:spLocks noGrp="1"/>
          </p:cNvSpPr>
          <p:nvPr>
            <p:ph type="ctrTitle"/>
          </p:nvPr>
        </p:nvSpPr>
        <p:spPr/>
        <p:txBody>
          <a:bodyPr/>
          <a:lstStyle/>
          <a:p>
            <a:pPr algn="ctr"/>
            <a:r>
              <a:rPr lang="es-ES" b="1" dirty="0">
                <a:solidFill>
                  <a:schemeClr val="tx1"/>
                </a:solidFill>
                <a:latin typeface="Arial Rounded MT Bold" panose="020F0704030504030204" pitchFamily="34" charset="0"/>
              </a:rPr>
              <a:t>DERIVADAS LOGARITMICAS</a:t>
            </a:r>
            <a:endParaRPr lang="es-CO" b="1" dirty="0">
              <a:solidFill>
                <a:schemeClr val="tx1"/>
              </a:solidFill>
              <a:latin typeface="Arial Rounded MT Bold" panose="020F0704030504030204" pitchFamily="34" charset="0"/>
            </a:endParaRPr>
          </a:p>
        </p:txBody>
      </p:sp>
      <p:sp>
        <p:nvSpPr>
          <p:cNvPr id="3" name="Subtítulo 2">
            <a:extLst>
              <a:ext uri="{FF2B5EF4-FFF2-40B4-BE49-F238E27FC236}">
                <a16:creationId xmlns:a16="http://schemas.microsoft.com/office/drawing/2014/main" id="{92664DF9-0021-4BDE-BBDF-EF80FA335F36}"/>
              </a:ext>
            </a:extLst>
          </p:cNvPr>
          <p:cNvSpPr>
            <a:spLocks noGrp="1"/>
          </p:cNvSpPr>
          <p:nvPr>
            <p:ph type="subTitle" idx="1"/>
          </p:nvPr>
        </p:nvSpPr>
        <p:spPr>
          <a:xfrm>
            <a:off x="1507067" y="4554291"/>
            <a:ext cx="3528572" cy="1485900"/>
          </a:xfrm>
        </p:spPr>
        <p:txBody>
          <a:bodyPr/>
          <a:lstStyle/>
          <a:p>
            <a:r>
              <a:rPr lang="es-ES" dirty="0"/>
              <a:t>.</a:t>
            </a:r>
            <a:endParaRPr lang="es-CO" dirty="0"/>
          </a:p>
        </p:txBody>
      </p:sp>
      <p:pic>
        <p:nvPicPr>
          <p:cNvPr id="1026" name="Picture 2" descr="Derivadas logarítmicas - Universo Formulas">
            <a:extLst>
              <a:ext uri="{FF2B5EF4-FFF2-40B4-BE49-F238E27FC236}">
                <a16:creationId xmlns:a16="http://schemas.microsoft.com/office/drawing/2014/main" id="{14D661B5-21A6-4A79-916B-A57FE97D9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890" y="4282828"/>
            <a:ext cx="43148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5" name="Sonido grabado">
            <a:hlinkClick r:id="" action="ppaction://media"/>
            <a:extLst>
              <a:ext uri="{FF2B5EF4-FFF2-40B4-BE49-F238E27FC236}">
                <a16:creationId xmlns:a16="http://schemas.microsoft.com/office/drawing/2014/main" id="{34525EDF-4E17-4164-A7BC-0107D95AA9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80133" y="6006853"/>
            <a:ext cx="609600" cy="609600"/>
          </a:xfrm>
          <a:prstGeom prst="rect">
            <a:avLst/>
          </a:prstGeom>
        </p:spPr>
      </p:pic>
    </p:spTree>
    <p:extLst>
      <p:ext uri="{BB962C8B-B14F-4D97-AF65-F5344CB8AC3E}">
        <p14:creationId xmlns:p14="http://schemas.microsoft.com/office/powerpoint/2010/main" val="10324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B512DD-18E8-4E0C-B586-760F5BE3966F}"/>
              </a:ext>
            </a:extLst>
          </p:cNvPr>
          <p:cNvSpPr>
            <a:spLocks noGrp="1"/>
          </p:cNvSpPr>
          <p:nvPr>
            <p:ph type="title"/>
          </p:nvPr>
        </p:nvSpPr>
        <p:spPr>
          <a:xfrm>
            <a:off x="677333" y="609600"/>
            <a:ext cx="10578801" cy="5997262"/>
          </a:xfrm>
        </p:spPr>
        <p:txBody>
          <a:bodyPr>
            <a:normAutofit/>
          </a:bodyPr>
          <a:lstStyle/>
          <a:p>
            <a:r>
              <a:rPr lang="es-ES" sz="1600" dirty="0">
                <a:solidFill>
                  <a:schemeClr val="tx1"/>
                </a:solidFill>
              </a:rPr>
              <a:t>Las derivadas logarítmicas de una función logarítmica en su expresión simple, (por defecto, logaritmo neperiano), es:</a:t>
            </a:r>
            <a:br>
              <a:rPr lang="es-ES" sz="1600" dirty="0">
                <a:solidFill>
                  <a:schemeClr val="tx1"/>
                </a:solidFill>
              </a:rPr>
            </a:br>
            <a:br>
              <a:rPr lang="es-ES" sz="1600" dirty="0">
                <a:solidFill>
                  <a:schemeClr val="tx1"/>
                </a:solidFill>
              </a:rPr>
            </a:br>
            <a:br>
              <a:rPr lang="es-ES" sz="1600" dirty="0">
                <a:solidFill>
                  <a:schemeClr val="tx1"/>
                </a:solidFill>
              </a:rPr>
            </a:br>
            <a:br>
              <a:rPr lang="es-ES" sz="1600" dirty="0">
                <a:solidFill>
                  <a:schemeClr val="tx1"/>
                </a:solidFill>
              </a:rPr>
            </a:br>
            <a:br>
              <a:rPr lang="es-ES" sz="1600" dirty="0">
                <a:solidFill>
                  <a:schemeClr val="tx1"/>
                </a:solidFill>
              </a:rPr>
            </a:br>
            <a:br>
              <a:rPr lang="es-ES" sz="1600" dirty="0">
                <a:solidFill>
                  <a:schemeClr val="tx1"/>
                </a:solidFill>
              </a:rPr>
            </a:br>
            <a:r>
              <a:rPr lang="es-ES" sz="1600" dirty="0">
                <a:solidFill>
                  <a:schemeClr val="tx1"/>
                </a:solidFill>
              </a:rPr>
              <a:t>a función logarítmica de x es derivable en los reales positivos. Su derivada es igual a la unidad partido por x.</a:t>
            </a:r>
            <a:br>
              <a:rPr lang="es-ES" sz="1600" dirty="0">
                <a:solidFill>
                  <a:schemeClr val="tx1"/>
                </a:solidFill>
              </a:rPr>
            </a:br>
            <a:br>
              <a:rPr lang="es-ES" sz="1600" dirty="0">
                <a:solidFill>
                  <a:schemeClr val="tx1"/>
                </a:solidFill>
              </a:rPr>
            </a:br>
            <a:r>
              <a:rPr lang="es-ES" sz="1600" dirty="0">
                <a:solidFill>
                  <a:schemeClr val="tx1"/>
                </a:solidFill>
              </a:rPr>
              <a:t>Estas son las gráficas de la función logarítmica y de su función derivada:</a:t>
            </a:r>
            <a:br>
              <a:rPr lang="es-ES" sz="1600" dirty="0">
                <a:solidFill>
                  <a:schemeClr val="tx1"/>
                </a:solidFill>
              </a:rPr>
            </a:br>
            <a:br>
              <a:rPr lang="es-ES" sz="1600" dirty="0">
                <a:solidFill>
                  <a:schemeClr val="tx1"/>
                </a:solidFill>
              </a:rPr>
            </a:br>
            <a:endParaRPr lang="es-CO" sz="1600" dirty="0">
              <a:solidFill>
                <a:schemeClr val="tx1"/>
              </a:solidFill>
            </a:endParaRPr>
          </a:p>
        </p:txBody>
      </p:sp>
      <p:pic>
        <p:nvPicPr>
          <p:cNvPr id="3" name="Imagen 2">
            <a:extLst>
              <a:ext uri="{FF2B5EF4-FFF2-40B4-BE49-F238E27FC236}">
                <a16:creationId xmlns:a16="http://schemas.microsoft.com/office/drawing/2014/main" id="{F62BED68-0F5A-450B-AA59-173BCA569E5C}"/>
              </a:ext>
            </a:extLst>
          </p:cNvPr>
          <p:cNvPicPr>
            <a:picLocks noChangeAspect="1"/>
          </p:cNvPicPr>
          <p:nvPr/>
        </p:nvPicPr>
        <p:blipFill>
          <a:blip r:embed="rId4"/>
          <a:stretch>
            <a:fillRect/>
          </a:stretch>
        </p:blipFill>
        <p:spPr>
          <a:xfrm>
            <a:off x="2252729" y="1299827"/>
            <a:ext cx="1066800" cy="781050"/>
          </a:xfrm>
          <a:prstGeom prst="rect">
            <a:avLst/>
          </a:prstGeom>
        </p:spPr>
      </p:pic>
      <p:pic>
        <p:nvPicPr>
          <p:cNvPr id="4" name="Imagen 3">
            <a:extLst>
              <a:ext uri="{FF2B5EF4-FFF2-40B4-BE49-F238E27FC236}">
                <a16:creationId xmlns:a16="http://schemas.microsoft.com/office/drawing/2014/main" id="{C92EBBAC-ACAE-44D8-A5CA-4C35BDE40637}"/>
              </a:ext>
            </a:extLst>
          </p:cNvPr>
          <p:cNvPicPr>
            <a:picLocks noChangeAspect="1"/>
          </p:cNvPicPr>
          <p:nvPr/>
        </p:nvPicPr>
        <p:blipFill>
          <a:blip r:embed="rId5"/>
          <a:stretch>
            <a:fillRect/>
          </a:stretch>
        </p:blipFill>
        <p:spPr>
          <a:xfrm>
            <a:off x="4028203" y="3290284"/>
            <a:ext cx="2409825" cy="3162300"/>
          </a:xfrm>
          <a:prstGeom prst="rect">
            <a:avLst/>
          </a:prstGeom>
        </p:spPr>
      </p:pic>
      <p:pic>
        <p:nvPicPr>
          <p:cNvPr id="5" name="Sonido grabado">
            <a:hlinkClick r:id="" action="ppaction://media"/>
            <a:extLst>
              <a:ext uri="{FF2B5EF4-FFF2-40B4-BE49-F238E27FC236}">
                <a16:creationId xmlns:a16="http://schemas.microsoft.com/office/drawing/2014/main" id="{016F132A-BA0A-4F9F-92D8-6C5AF2B9DC0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46534" y="5943600"/>
            <a:ext cx="609600" cy="609600"/>
          </a:xfrm>
          <a:prstGeom prst="rect">
            <a:avLst/>
          </a:prstGeom>
        </p:spPr>
      </p:pic>
    </p:spTree>
    <p:extLst>
      <p:ext uri="{BB962C8B-B14F-4D97-AF65-F5344CB8AC3E}">
        <p14:creationId xmlns:p14="http://schemas.microsoft.com/office/powerpoint/2010/main" val="274350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3F5BD-B1B1-4542-A35A-4425FBDB4FDF}"/>
              </a:ext>
            </a:extLst>
          </p:cNvPr>
          <p:cNvSpPr>
            <a:spLocks noGrp="1"/>
          </p:cNvSpPr>
          <p:nvPr>
            <p:ph type="title"/>
          </p:nvPr>
        </p:nvSpPr>
        <p:spPr>
          <a:xfrm>
            <a:off x="677334" y="609600"/>
            <a:ext cx="10733348" cy="5855594"/>
          </a:xfrm>
        </p:spPr>
        <p:txBody>
          <a:bodyPr>
            <a:normAutofit/>
          </a:bodyPr>
          <a:lstStyle/>
          <a:p>
            <a:r>
              <a:rPr lang="es-ES" sz="1600" dirty="0">
                <a:solidFill>
                  <a:schemeClr val="tx1"/>
                </a:solidFill>
              </a:rPr>
              <a:t>Si se trata de la derivada de un logaritmo en base a de x, pueden ser cualquiera de estas dos expresiones:</a:t>
            </a:r>
            <a:br>
              <a:rPr lang="es-ES" sz="1600" dirty="0">
                <a:solidFill>
                  <a:schemeClr val="tx1"/>
                </a:solidFill>
              </a:rPr>
            </a:br>
            <a:br>
              <a:rPr lang="es-ES" sz="1600" dirty="0">
                <a:solidFill>
                  <a:schemeClr val="tx1"/>
                </a:solidFill>
              </a:rPr>
            </a:br>
            <a:br>
              <a:rPr lang="es-ES" sz="1600" dirty="0">
                <a:solidFill>
                  <a:schemeClr val="tx1"/>
                </a:solidFill>
              </a:rPr>
            </a:br>
            <a:br>
              <a:rPr lang="es-ES" sz="1600" dirty="0">
                <a:solidFill>
                  <a:schemeClr val="tx1"/>
                </a:solidFill>
              </a:rPr>
            </a:br>
            <a:br>
              <a:rPr lang="es-ES" sz="1600" dirty="0">
                <a:solidFill>
                  <a:schemeClr val="tx1"/>
                </a:solidFill>
              </a:rPr>
            </a:br>
            <a:br>
              <a:rPr lang="es-ES" sz="1600" dirty="0">
                <a:solidFill>
                  <a:schemeClr val="tx1"/>
                </a:solidFill>
              </a:rPr>
            </a:br>
            <a:r>
              <a:rPr lang="es-ES" sz="1600" dirty="0">
                <a:solidFill>
                  <a:schemeClr val="tx1"/>
                </a:solidFill>
              </a:rPr>
              <a:t>Expresiones de las derivadas logarítmicas</a:t>
            </a:r>
            <a:br>
              <a:rPr lang="es-ES" sz="1600" dirty="0">
                <a:solidFill>
                  <a:schemeClr val="tx1"/>
                </a:solidFill>
              </a:rPr>
            </a:br>
            <a:r>
              <a:rPr lang="es-ES" sz="1600" dirty="0">
                <a:solidFill>
                  <a:schemeClr val="tx1"/>
                </a:solidFill>
              </a:rPr>
              <a:t>Vista la derivada de la función logarítmica elemental, la derivada de una función compuesta por el logaritmo de una función derivable se obtendrá aplicando la regla de la cadena:</a:t>
            </a:r>
            <a:br>
              <a:rPr lang="es-ES" sz="1600" dirty="0">
                <a:solidFill>
                  <a:schemeClr val="tx1"/>
                </a:solidFill>
              </a:rPr>
            </a:br>
            <a:br>
              <a:rPr lang="es-ES" sz="1600" dirty="0">
                <a:solidFill>
                  <a:schemeClr val="tx1"/>
                </a:solidFill>
              </a:rPr>
            </a:br>
            <a:br>
              <a:rPr lang="es-ES" sz="1600" dirty="0">
                <a:solidFill>
                  <a:schemeClr val="tx1"/>
                </a:solidFill>
              </a:rPr>
            </a:br>
            <a:br>
              <a:rPr lang="es-ES" sz="1600" dirty="0">
                <a:solidFill>
                  <a:schemeClr val="tx1"/>
                </a:solidFill>
              </a:rPr>
            </a:br>
            <a:r>
              <a:rPr lang="es-ES" sz="1600" dirty="0">
                <a:solidFill>
                  <a:schemeClr val="tx1"/>
                </a:solidFill>
              </a:rPr>
              <a:t>Fórmula de las derivada logarítmica compuesta</a:t>
            </a:r>
            <a:br>
              <a:rPr lang="es-ES" sz="1600" dirty="0">
                <a:solidFill>
                  <a:schemeClr val="tx1"/>
                </a:solidFill>
              </a:rPr>
            </a:br>
            <a:r>
              <a:rPr lang="es-ES" sz="1600" dirty="0">
                <a:solidFill>
                  <a:schemeClr val="tx1"/>
                </a:solidFill>
              </a:rPr>
              <a:t>La derivada del logaritmo neperiano de una función derivable f(x) es otra función resultado de dividir la derivada de aquella función por la función f(x).</a:t>
            </a:r>
            <a:br>
              <a:rPr lang="es-ES" sz="1600" dirty="0">
                <a:solidFill>
                  <a:schemeClr val="tx1"/>
                </a:solidFill>
              </a:rPr>
            </a:br>
            <a:br>
              <a:rPr lang="es-ES" sz="1600" dirty="0">
                <a:solidFill>
                  <a:schemeClr val="tx1"/>
                </a:solidFill>
              </a:rPr>
            </a:br>
            <a:r>
              <a:rPr lang="es-ES" sz="1600" dirty="0">
                <a:solidFill>
                  <a:schemeClr val="tx1"/>
                </a:solidFill>
              </a:rPr>
              <a:t>Análogamente, siendo f(x) una función derivable, la derivada del logaritmo en base a de f(x) es igual a:</a:t>
            </a:r>
            <a:br>
              <a:rPr lang="es-ES" sz="1600" dirty="0">
                <a:solidFill>
                  <a:schemeClr val="tx1"/>
                </a:solidFill>
              </a:rPr>
            </a:br>
            <a:br>
              <a:rPr lang="es-ES" sz="1600" dirty="0">
                <a:solidFill>
                  <a:schemeClr val="tx1"/>
                </a:solidFill>
              </a:rPr>
            </a:br>
            <a:br>
              <a:rPr lang="es-ES" sz="1600" dirty="0">
                <a:solidFill>
                  <a:schemeClr val="tx1"/>
                </a:solidFill>
              </a:rPr>
            </a:br>
            <a:br>
              <a:rPr lang="es-ES" sz="1600" dirty="0">
                <a:solidFill>
                  <a:schemeClr val="tx1"/>
                </a:solidFill>
              </a:rPr>
            </a:br>
            <a:endParaRPr lang="es-CO" sz="1600" dirty="0">
              <a:solidFill>
                <a:schemeClr val="tx1"/>
              </a:solidFill>
            </a:endParaRPr>
          </a:p>
        </p:txBody>
      </p:sp>
      <p:pic>
        <p:nvPicPr>
          <p:cNvPr id="3" name="Imagen 2">
            <a:extLst>
              <a:ext uri="{FF2B5EF4-FFF2-40B4-BE49-F238E27FC236}">
                <a16:creationId xmlns:a16="http://schemas.microsoft.com/office/drawing/2014/main" id="{4FCDE54C-3F70-480F-AB9E-C6991B7DB552}"/>
              </a:ext>
            </a:extLst>
          </p:cNvPr>
          <p:cNvPicPr>
            <a:picLocks noChangeAspect="1"/>
          </p:cNvPicPr>
          <p:nvPr/>
        </p:nvPicPr>
        <p:blipFill>
          <a:blip r:embed="rId4"/>
          <a:stretch>
            <a:fillRect/>
          </a:stretch>
        </p:blipFill>
        <p:spPr>
          <a:xfrm>
            <a:off x="2996008" y="1027090"/>
            <a:ext cx="3048000" cy="914400"/>
          </a:xfrm>
          <a:prstGeom prst="rect">
            <a:avLst/>
          </a:prstGeom>
        </p:spPr>
      </p:pic>
      <p:pic>
        <p:nvPicPr>
          <p:cNvPr id="4" name="Imagen 3">
            <a:extLst>
              <a:ext uri="{FF2B5EF4-FFF2-40B4-BE49-F238E27FC236}">
                <a16:creationId xmlns:a16="http://schemas.microsoft.com/office/drawing/2014/main" id="{166E61CC-8455-4A58-81DA-79D6F06A37E3}"/>
              </a:ext>
            </a:extLst>
          </p:cNvPr>
          <p:cNvPicPr>
            <a:picLocks noChangeAspect="1"/>
          </p:cNvPicPr>
          <p:nvPr/>
        </p:nvPicPr>
        <p:blipFill>
          <a:blip r:embed="rId5"/>
          <a:stretch>
            <a:fillRect/>
          </a:stretch>
        </p:blipFill>
        <p:spPr>
          <a:xfrm>
            <a:off x="3901292" y="2927797"/>
            <a:ext cx="1762125" cy="609600"/>
          </a:xfrm>
          <a:prstGeom prst="rect">
            <a:avLst/>
          </a:prstGeom>
        </p:spPr>
      </p:pic>
      <p:pic>
        <p:nvPicPr>
          <p:cNvPr id="5" name="Imagen 4">
            <a:extLst>
              <a:ext uri="{FF2B5EF4-FFF2-40B4-BE49-F238E27FC236}">
                <a16:creationId xmlns:a16="http://schemas.microsoft.com/office/drawing/2014/main" id="{C1873778-ADFE-4251-9019-6F2B0FFA7145}"/>
              </a:ext>
            </a:extLst>
          </p:cNvPr>
          <p:cNvPicPr>
            <a:picLocks noChangeAspect="1"/>
          </p:cNvPicPr>
          <p:nvPr/>
        </p:nvPicPr>
        <p:blipFill>
          <a:blip r:embed="rId6"/>
          <a:stretch>
            <a:fillRect/>
          </a:stretch>
        </p:blipFill>
        <p:spPr>
          <a:xfrm>
            <a:off x="2581275" y="4916511"/>
            <a:ext cx="3514725" cy="628650"/>
          </a:xfrm>
          <a:prstGeom prst="rect">
            <a:avLst/>
          </a:prstGeom>
        </p:spPr>
      </p:pic>
      <p:pic>
        <p:nvPicPr>
          <p:cNvPr id="6" name="Sonido grabado">
            <a:hlinkClick r:id="" action="ppaction://media"/>
            <a:extLst>
              <a:ext uri="{FF2B5EF4-FFF2-40B4-BE49-F238E27FC236}">
                <a16:creationId xmlns:a16="http://schemas.microsoft.com/office/drawing/2014/main" id="{139590DA-AB26-42D1-958B-A6A24E73918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10725" y="5545161"/>
            <a:ext cx="609600" cy="609600"/>
          </a:xfrm>
          <a:prstGeom prst="rect">
            <a:avLst/>
          </a:prstGeom>
        </p:spPr>
      </p:pic>
    </p:spTree>
    <p:extLst>
      <p:ext uri="{BB962C8B-B14F-4D97-AF65-F5344CB8AC3E}">
        <p14:creationId xmlns:p14="http://schemas.microsoft.com/office/powerpoint/2010/main" val="329586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7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383B45-C51C-4CD7-82AA-9BD62F153505}"/>
              </a:ext>
            </a:extLst>
          </p:cNvPr>
          <p:cNvSpPr>
            <a:spLocks noGrp="1"/>
          </p:cNvSpPr>
          <p:nvPr>
            <p:ph type="title"/>
          </p:nvPr>
        </p:nvSpPr>
        <p:spPr>
          <a:xfrm>
            <a:off x="677334" y="609599"/>
            <a:ext cx="10643196" cy="5713927"/>
          </a:xfrm>
        </p:spPr>
        <p:txBody>
          <a:bodyPr/>
          <a:lstStyle/>
          <a:p>
            <a:r>
              <a:rPr lang="es-ES" dirty="0">
                <a:solidFill>
                  <a:schemeClr val="tx1"/>
                </a:solidFill>
              </a:rPr>
              <a:t>Ejemplos:</a:t>
            </a:r>
            <a:br>
              <a:rPr lang="es-ES" dirty="0">
                <a:solidFill>
                  <a:schemeClr val="tx1"/>
                </a:solidFill>
              </a:rPr>
            </a:br>
            <a:r>
              <a:rPr lang="es-ES" sz="1600" dirty="0">
                <a:solidFill>
                  <a:schemeClr val="tx1"/>
                </a:solidFill>
              </a:rPr>
              <a:t>Ejercicio 1</a:t>
            </a:r>
            <a:br>
              <a:rPr lang="es-ES" sz="1600" dirty="0">
                <a:solidFill>
                  <a:schemeClr val="tx1"/>
                </a:solidFill>
              </a:rPr>
            </a:br>
            <a:r>
              <a:rPr lang="es-ES" sz="1600" dirty="0">
                <a:solidFill>
                  <a:schemeClr val="tx1"/>
                </a:solidFill>
              </a:rPr>
              <a:t>Hallar la derivada logarítmica de f(x) = ln(2x4):</a:t>
            </a:r>
            <a:br>
              <a:rPr lang="es-ES" sz="1600" dirty="0">
                <a:solidFill>
                  <a:schemeClr val="tx1"/>
                </a:solidFill>
              </a:rPr>
            </a:br>
            <a:br>
              <a:rPr lang="es-ES" sz="1600" dirty="0">
                <a:solidFill>
                  <a:schemeClr val="tx1"/>
                </a:solidFill>
              </a:rPr>
            </a:br>
            <a:br>
              <a:rPr lang="es-ES" sz="1600" dirty="0">
                <a:solidFill>
                  <a:schemeClr val="tx1"/>
                </a:solidFill>
              </a:rPr>
            </a:br>
            <a:br>
              <a:rPr lang="es-ES" sz="1600" dirty="0">
                <a:solidFill>
                  <a:schemeClr val="tx1"/>
                </a:solidFill>
              </a:rPr>
            </a:br>
            <a:br>
              <a:rPr lang="es-ES" sz="1600" dirty="0">
                <a:solidFill>
                  <a:schemeClr val="tx1"/>
                </a:solidFill>
              </a:rPr>
            </a:br>
            <a:br>
              <a:rPr lang="es-ES" sz="1600" dirty="0">
                <a:solidFill>
                  <a:schemeClr val="tx1"/>
                </a:solidFill>
              </a:rPr>
            </a:br>
            <a:br>
              <a:rPr lang="es-ES" sz="1600" dirty="0">
                <a:solidFill>
                  <a:schemeClr val="tx1"/>
                </a:solidFill>
              </a:rPr>
            </a:br>
            <a:r>
              <a:rPr lang="es-ES" sz="1600" dirty="0">
                <a:solidFill>
                  <a:schemeClr val="tx1"/>
                </a:solidFill>
              </a:rPr>
              <a:t>Ejercicio 2</a:t>
            </a:r>
            <a:br>
              <a:rPr lang="es-ES" sz="1600" dirty="0">
                <a:solidFill>
                  <a:schemeClr val="tx1"/>
                </a:solidFill>
              </a:rPr>
            </a:br>
            <a:r>
              <a:rPr lang="es-ES" sz="1600" dirty="0">
                <a:solidFill>
                  <a:schemeClr val="tx1"/>
                </a:solidFill>
              </a:rPr>
              <a:t>Obtener la derivada de esta función compuesta con este logaritmo en base 3:</a:t>
            </a:r>
            <a:br>
              <a:rPr lang="es-ES" sz="1600" dirty="0">
                <a:solidFill>
                  <a:schemeClr val="tx1"/>
                </a:solidFill>
              </a:rPr>
            </a:br>
            <a:br>
              <a:rPr lang="es-ES" sz="1600" dirty="0">
                <a:solidFill>
                  <a:schemeClr val="tx1"/>
                </a:solidFill>
              </a:rPr>
            </a:br>
            <a:endParaRPr lang="es-CO" dirty="0">
              <a:solidFill>
                <a:schemeClr val="tx1"/>
              </a:solidFill>
            </a:endParaRPr>
          </a:p>
        </p:txBody>
      </p:sp>
      <p:pic>
        <p:nvPicPr>
          <p:cNvPr id="3" name="Imagen 2">
            <a:extLst>
              <a:ext uri="{FF2B5EF4-FFF2-40B4-BE49-F238E27FC236}">
                <a16:creationId xmlns:a16="http://schemas.microsoft.com/office/drawing/2014/main" id="{62A04C1E-3829-494E-88FA-85DC6B78E18F}"/>
              </a:ext>
            </a:extLst>
          </p:cNvPr>
          <p:cNvPicPr>
            <a:picLocks noChangeAspect="1"/>
          </p:cNvPicPr>
          <p:nvPr/>
        </p:nvPicPr>
        <p:blipFill>
          <a:blip r:embed="rId4"/>
          <a:stretch>
            <a:fillRect/>
          </a:stretch>
        </p:blipFill>
        <p:spPr>
          <a:xfrm>
            <a:off x="2301494" y="2296061"/>
            <a:ext cx="2000050" cy="704715"/>
          </a:xfrm>
          <a:prstGeom prst="rect">
            <a:avLst/>
          </a:prstGeom>
        </p:spPr>
      </p:pic>
      <p:pic>
        <p:nvPicPr>
          <p:cNvPr id="4" name="Imagen 3">
            <a:extLst>
              <a:ext uri="{FF2B5EF4-FFF2-40B4-BE49-F238E27FC236}">
                <a16:creationId xmlns:a16="http://schemas.microsoft.com/office/drawing/2014/main" id="{A9895E6C-DB01-45C8-866A-A9D970F49FD8}"/>
              </a:ext>
            </a:extLst>
          </p:cNvPr>
          <p:cNvPicPr>
            <a:picLocks noChangeAspect="1"/>
          </p:cNvPicPr>
          <p:nvPr/>
        </p:nvPicPr>
        <p:blipFill>
          <a:blip r:embed="rId5"/>
          <a:stretch>
            <a:fillRect/>
          </a:stretch>
        </p:blipFill>
        <p:spPr>
          <a:xfrm>
            <a:off x="2086377" y="4198514"/>
            <a:ext cx="4644578" cy="899038"/>
          </a:xfrm>
          <a:prstGeom prst="rect">
            <a:avLst/>
          </a:prstGeom>
        </p:spPr>
      </p:pic>
      <p:pic>
        <p:nvPicPr>
          <p:cNvPr id="5" name="Sonido grabado">
            <a:hlinkClick r:id="" action="ppaction://media"/>
            <a:extLst>
              <a:ext uri="{FF2B5EF4-FFF2-40B4-BE49-F238E27FC236}">
                <a16:creationId xmlns:a16="http://schemas.microsoft.com/office/drawing/2014/main" id="{6FDF10D7-1F96-43ED-AA8B-4927E6807F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15730" y="6018726"/>
            <a:ext cx="609600" cy="609600"/>
          </a:xfrm>
          <a:prstGeom prst="rect">
            <a:avLst/>
          </a:prstGeom>
        </p:spPr>
      </p:pic>
    </p:spTree>
    <p:extLst>
      <p:ext uri="{BB962C8B-B14F-4D97-AF65-F5344CB8AC3E}">
        <p14:creationId xmlns:p14="http://schemas.microsoft.com/office/powerpoint/2010/main" val="31452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7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Faceta">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TotalTime>
  <Words>49</Words>
  <Application>Microsoft Office PowerPoint</Application>
  <PresentationFormat>Panorámica</PresentationFormat>
  <Paragraphs>5</Paragraphs>
  <Slides>4</Slides>
  <Notes>0</Notes>
  <HiddenSlides>0</HiddenSlides>
  <MMClips>4</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Rounded MT Bold</vt:lpstr>
      <vt:lpstr>Trebuchet MS</vt:lpstr>
      <vt:lpstr>Wingdings 3</vt:lpstr>
      <vt:lpstr>Faceta</vt:lpstr>
      <vt:lpstr>DERIVADAS LOGARITMICAS</vt:lpstr>
      <vt:lpstr>Las derivadas logarítmicas de una función logarítmica en su expresión simple, (por defecto, logaritmo neperiano), es:      a función logarítmica de x es derivable en los reales positivos. Su derivada es igual a la unidad partido por x.  Estas son las gráficas de la función logarítmica y de su función derivada:  </vt:lpstr>
      <vt:lpstr>Si se trata de la derivada de un logaritmo en base a de x, pueden ser cualquiera de estas dos expresiones:      Expresiones de las derivadas logarítmicas Vista la derivada de la función logarítmica elemental, la derivada de una función compuesta por el logaritmo de una función derivable se obtendrá aplicando la regla de la cadena:    Fórmula de las derivada logarítmica compuesta La derivada del logaritmo neperiano de una función derivable f(x) es otra función resultado de dividir la derivada de aquella función por la función f(x).  Análogamente, siendo f(x) una función derivable, la derivada del logaritmo en base a de f(x) es igual a:    </vt:lpstr>
      <vt:lpstr>Ejemplos: Ejercicio 1 Hallar la derivada logarítmica de f(x) = ln(2x4):       Ejercicio 2 Obtener la derivada de esta función compuesta con este logaritmo en base 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DERIVADAS LOGARITMICAS</dc:title>
  <dc:creator>Vanesa Ropero</dc:creator>
  <cp:lastModifiedBy>Vanesa Ropero</cp:lastModifiedBy>
  <cp:revision>5</cp:revision>
  <dcterms:created xsi:type="dcterms:W3CDTF">2021-10-26T05:17:28Z</dcterms:created>
  <dcterms:modified xsi:type="dcterms:W3CDTF">2021-10-26T06:27:28Z</dcterms:modified>
</cp:coreProperties>
</file>