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r>
          <p:cNvPicPr>
            <a:picLocks noChangeAspect="1"/>
          </p:cNvPicPr>
          <p:nvPr/>
        </p:nvPicPr>
        <p:blipFill>
          <a:blip r:embed="rId2"/>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037993" y="2998470"/>
            <a:ext cx="6665952" cy="833199"/>
          </a:xfrm>
          <a:prstGeom prst="rect">
            <a:avLst/>
          </a:prstGeom>
          <a:noFill/>
          <a:ln/>
        </p:spPr>
        <p:txBody>
          <a:bodyPr wrap="none" rtlCol="0" anchor="t"/>
          <a:lstStyle/>
          <a:p>
            <a:pPr indent="0" marL="0">
              <a:lnSpc>
                <a:spcPts val="6561"/>
              </a:lnSpc>
              <a:buNone/>
            </a:pPr>
            <a:r>
              <a:rPr lang="en-US" sz="5249" b="1" dirty="0">
                <a:solidFill>
                  <a:srgbClr val="000000"/>
                </a:solidFill>
                <a:latin typeface="p22-mackinac-pro" pitchFamily="34" charset="0"/>
                <a:ea typeface="p22-mackinac-pro" pitchFamily="34" charset="-122"/>
                <a:cs typeface="p22-mackinac-pro" pitchFamily="34" charset="-120"/>
              </a:rPr>
              <a:t>Redes Tróficas</a:t>
            </a:r>
            <a:endParaRPr lang="en-US" sz="5249" dirty="0"/>
          </a:p>
        </p:txBody>
      </p:sp>
      <p:sp>
        <p:nvSpPr>
          <p:cNvPr id="7" name="Text 3"/>
          <p:cNvSpPr/>
          <p:nvPr/>
        </p:nvSpPr>
        <p:spPr>
          <a:xfrm>
            <a:off x="2037993" y="4164925"/>
            <a:ext cx="10554414" cy="1066205"/>
          </a:xfrm>
          <a:prstGeom prst="rect">
            <a:avLst/>
          </a:prstGeom>
          <a:noFill/>
          <a:ln/>
        </p:spPr>
        <p:txBody>
          <a:bodyPr wrap="square" rtlCol="0" anchor="t"/>
          <a:lstStyle/>
          <a:p>
            <a:pPr indent="0" marL="0">
              <a:lnSpc>
                <a:spcPts val="2799"/>
              </a:lnSpc>
              <a:buNone/>
            </a:pPr>
            <a:r>
              <a:rPr lang="en-US" sz="1750" dirty="0">
                <a:solidFill>
                  <a:srgbClr val="272525"/>
                </a:solidFill>
                <a:latin typeface="Eudoxus Sans" pitchFamily="34" charset="0"/>
                <a:ea typeface="Eudoxus Sans" pitchFamily="34" charset="-122"/>
                <a:cs typeface="Eudoxus Sans" pitchFamily="34" charset="-120"/>
              </a:rPr>
              <a:t>Las redes tróficas representan la interconexión de cadenas alimenticias en un ecosistema, mostrando cómo la energía fluye entre diferentes organismos. Estas redes son fundamentales para comprender las dinámicas de los ecosistemas.</a:t>
            </a:r>
            <a:endParaRPr lang="en-US" sz="1750" dirty="0"/>
          </a:p>
        </p:txBody>
      </p:sp>
      <p:pic>
        <p:nvPicPr>
          <p:cNvPr id="8"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3012281"/>
            <a:ext cx="7485578" cy="694373"/>
          </a:xfrm>
          <a:prstGeom prst="rect">
            <a:avLst/>
          </a:prstGeom>
          <a:noFill/>
          <a:ln/>
        </p:spPr>
        <p:txBody>
          <a:bodyPr wrap="none" rtlCol="0" anchor="t"/>
          <a:lstStyle/>
          <a:p>
            <a:pPr indent="0" marL="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¿Qué son las redes tróficas?</a:t>
            </a:r>
            <a:endParaRPr lang="en-US" sz="4374" dirty="0"/>
          </a:p>
        </p:txBody>
      </p:sp>
      <p:sp>
        <p:nvSpPr>
          <p:cNvPr id="5" name="Text 2"/>
          <p:cNvSpPr/>
          <p:nvPr/>
        </p:nvSpPr>
        <p:spPr>
          <a:xfrm>
            <a:off x="2037993" y="4150995"/>
            <a:ext cx="10554414" cy="1066205"/>
          </a:xfrm>
          <a:prstGeom prst="rect">
            <a:avLst/>
          </a:prstGeom>
          <a:noFill/>
          <a:ln/>
        </p:spPr>
        <p:txBody>
          <a:bodyPr wrap="square" rtlCol="0" anchor="t"/>
          <a:lstStyle/>
          <a:p>
            <a:pPr indent="0" marL="0">
              <a:lnSpc>
                <a:spcPts val="2799"/>
              </a:lnSpc>
              <a:buNone/>
            </a:pPr>
            <a:r>
              <a:rPr lang="en-US" sz="1750" dirty="0">
                <a:solidFill>
                  <a:srgbClr val="272525"/>
                </a:solidFill>
                <a:latin typeface="Eudoxus Sans" pitchFamily="34" charset="0"/>
                <a:ea typeface="Eudoxus Sans" pitchFamily="34" charset="-122"/>
                <a:cs typeface="Eudoxus Sans" pitchFamily="34" charset="-120"/>
              </a:rPr>
              <a:t>Las redes tróficas son representaciones visuales de las interacciones alimenticias entre especies en un ecosistema. Muestran quién se alimenta de quién y cómo fluye la energía a través de los niveles tróficos.</a:t>
            </a:r>
            <a:endParaRPr lang="en-US" sz="1750" dirty="0"/>
          </a:p>
        </p:txBody>
      </p:sp>
      <p:pic>
        <p:nvPicPr>
          <p:cNvPr id="6"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2568059"/>
            <a:ext cx="8696325" cy="694373"/>
          </a:xfrm>
          <a:prstGeom prst="rect">
            <a:avLst/>
          </a:prstGeom>
          <a:noFill/>
          <a:ln/>
        </p:spPr>
        <p:txBody>
          <a:bodyPr wrap="none" rtlCol="0" anchor="t"/>
          <a:lstStyle/>
          <a:p>
            <a:pPr indent="0" marL="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Componentes de una red trófica</a:t>
            </a:r>
            <a:endParaRPr lang="en-US" sz="4374" dirty="0"/>
          </a:p>
        </p:txBody>
      </p:sp>
      <p:sp>
        <p:nvSpPr>
          <p:cNvPr id="5" name="Text 2"/>
          <p:cNvSpPr/>
          <p:nvPr/>
        </p:nvSpPr>
        <p:spPr>
          <a:xfrm>
            <a:off x="2393394" y="3706773"/>
            <a:ext cx="10199013" cy="355402"/>
          </a:xfrm>
          <a:prstGeom prst="rect">
            <a:avLst/>
          </a:prstGeom>
          <a:noFill/>
          <a:ln/>
        </p:spPr>
        <p:txBody>
          <a:bodyPr wrap="none" rtlCol="0" anchor="t"/>
          <a:lstStyle/>
          <a:p>
            <a:pPr algn="l" marL="342900" indent="-342900">
              <a:lnSpc>
                <a:spcPts val="2799"/>
              </a:lnSpc>
              <a:buSzPct val="100000"/>
              <a:buChar char="•"/>
            </a:pPr>
            <a:r>
              <a:rPr lang="en-US" sz="1750" dirty="0">
                <a:solidFill>
                  <a:srgbClr val="272525"/>
                </a:solidFill>
                <a:latin typeface="Eudoxus Sans" pitchFamily="34" charset="0"/>
                <a:ea typeface="Eudoxus Sans" pitchFamily="34" charset="-122"/>
                <a:cs typeface="Eudoxus Sans" pitchFamily="34" charset="-120"/>
              </a:rPr>
              <a:t>Productores: Organismos que generan su propio alimento, como plantas y algas.</a:t>
            </a:r>
            <a:endParaRPr lang="en-US" sz="1750" dirty="0"/>
          </a:p>
        </p:txBody>
      </p:sp>
      <p:sp>
        <p:nvSpPr>
          <p:cNvPr id="6" name="Text 3"/>
          <p:cNvSpPr/>
          <p:nvPr/>
        </p:nvSpPr>
        <p:spPr>
          <a:xfrm>
            <a:off x="2393394" y="4150995"/>
            <a:ext cx="10199013" cy="710803"/>
          </a:xfrm>
          <a:prstGeom prst="rect">
            <a:avLst/>
          </a:prstGeom>
          <a:noFill/>
          <a:ln/>
        </p:spPr>
        <p:txBody>
          <a:bodyPr wrap="square" rtlCol="0" anchor="t"/>
          <a:lstStyle/>
          <a:p>
            <a:pPr algn="l" marL="342900" indent="-342900">
              <a:lnSpc>
                <a:spcPts val="2799"/>
              </a:lnSpc>
              <a:buSzPct val="100000"/>
              <a:buChar char="•"/>
            </a:pPr>
            <a:r>
              <a:rPr lang="en-US" sz="1750" dirty="0">
                <a:solidFill>
                  <a:srgbClr val="272525"/>
                </a:solidFill>
                <a:latin typeface="Eudoxus Sans" pitchFamily="34" charset="0"/>
                <a:ea typeface="Eudoxus Sans" pitchFamily="34" charset="-122"/>
                <a:cs typeface="Eudoxus Sans" pitchFamily="34" charset="-120"/>
              </a:rPr>
              <a:t>Consumidores: Seres vivos que se alimentan de otros, pueden ser herbívoros, carnívoros u omnívoros.</a:t>
            </a:r>
            <a:endParaRPr lang="en-US" sz="1750" dirty="0"/>
          </a:p>
        </p:txBody>
      </p:sp>
      <p:sp>
        <p:nvSpPr>
          <p:cNvPr id="7" name="Text 4"/>
          <p:cNvSpPr/>
          <p:nvPr/>
        </p:nvSpPr>
        <p:spPr>
          <a:xfrm>
            <a:off x="2393394" y="4950619"/>
            <a:ext cx="10199013" cy="710803"/>
          </a:xfrm>
          <a:prstGeom prst="rect">
            <a:avLst/>
          </a:prstGeom>
          <a:noFill/>
          <a:ln/>
        </p:spPr>
        <p:txBody>
          <a:bodyPr wrap="square" rtlCol="0" anchor="t"/>
          <a:lstStyle/>
          <a:p>
            <a:pPr algn="l" marL="342900" indent="-342900">
              <a:lnSpc>
                <a:spcPts val="2799"/>
              </a:lnSpc>
              <a:buSzPct val="100000"/>
              <a:buChar char="•"/>
            </a:pPr>
            <a:r>
              <a:rPr lang="en-US" sz="1750" dirty="0">
                <a:solidFill>
                  <a:srgbClr val="272525"/>
                </a:solidFill>
                <a:latin typeface="Eudoxus Sans" pitchFamily="34" charset="0"/>
                <a:ea typeface="Eudoxus Sans" pitchFamily="34" charset="-122"/>
                <a:cs typeface="Eudoxus Sans" pitchFamily="34" charset="-120"/>
              </a:rPr>
              <a:t>Descomponedores: Organismos que descomponen materia orgánica muerta, cerrando el ciclo de nutrientes.</a:t>
            </a:r>
            <a:endParaRPr lang="en-US" sz="1750"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2842855"/>
            <a:ext cx="10554414" cy="1388745"/>
          </a:xfrm>
          <a:prstGeom prst="rect">
            <a:avLst/>
          </a:prstGeom>
          <a:noFill/>
          <a:ln/>
        </p:spPr>
        <p:txBody>
          <a:bodyPr wrap="square" rtlCol="0" anchor="t"/>
          <a:lstStyle/>
          <a:p>
            <a:pPr indent="0" marL="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Tipos de consumidores en una red trófica</a:t>
            </a:r>
            <a:endParaRPr lang="en-US" sz="4374" dirty="0"/>
          </a:p>
        </p:txBody>
      </p:sp>
      <p:sp>
        <p:nvSpPr>
          <p:cNvPr id="5" name="Text 2"/>
          <p:cNvSpPr/>
          <p:nvPr/>
        </p:nvSpPr>
        <p:spPr>
          <a:xfrm>
            <a:off x="2037993" y="4675942"/>
            <a:ext cx="10554414" cy="710803"/>
          </a:xfrm>
          <a:prstGeom prst="rect">
            <a:avLst/>
          </a:prstGeom>
          <a:noFill/>
          <a:ln/>
        </p:spPr>
        <p:txBody>
          <a:bodyPr wrap="square" rtlCol="0" anchor="t"/>
          <a:lstStyle/>
          <a:p>
            <a:pPr indent="0" marL="0">
              <a:lnSpc>
                <a:spcPts val="2799"/>
              </a:lnSpc>
              <a:buNone/>
            </a:pPr>
            <a:r>
              <a:rPr lang="en-US" sz="1750" dirty="0">
                <a:solidFill>
                  <a:srgbClr val="272525"/>
                </a:solidFill>
                <a:latin typeface="Eudoxus Sans" pitchFamily="34" charset="0"/>
                <a:ea typeface="Eudoxus Sans" pitchFamily="34" charset="-122"/>
                <a:cs typeface="Eudoxus Sans" pitchFamily="34" charset="-120"/>
              </a:rPr>
              <a:t>En una red trófica, los consumidores pueden clasificarse en tres tipos: herbívoros, carnívoros y omnívoros. Cada uno desempeña un papel crucial en el equilibrio alimenticio del ecosistema.</a:t>
            </a:r>
            <a:endParaRPr lang="en-US" sz="1750" dirty="0"/>
          </a:p>
        </p:txBody>
      </p:sp>
      <p:pic>
        <p:nvPicPr>
          <p:cNvPr id="6"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3012281"/>
            <a:ext cx="9032915" cy="694373"/>
          </a:xfrm>
          <a:prstGeom prst="rect">
            <a:avLst/>
          </a:prstGeom>
          <a:noFill/>
          <a:ln/>
        </p:spPr>
        <p:txBody>
          <a:bodyPr wrap="none" rtlCol="0" anchor="t"/>
          <a:lstStyle/>
          <a:p>
            <a:pPr indent="0" marL="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Niveles tróficos y flujo de energía</a:t>
            </a:r>
            <a:endParaRPr lang="en-US" sz="4374" dirty="0"/>
          </a:p>
        </p:txBody>
      </p:sp>
      <p:sp>
        <p:nvSpPr>
          <p:cNvPr id="5" name="Text 2"/>
          <p:cNvSpPr/>
          <p:nvPr/>
        </p:nvSpPr>
        <p:spPr>
          <a:xfrm>
            <a:off x="2037993" y="4150995"/>
            <a:ext cx="10554414" cy="1066205"/>
          </a:xfrm>
          <a:prstGeom prst="rect">
            <a:avLst/>
          </a:prstGeom>
          <a:noFill/>
          <a:ln/>
        </p:spPr>
        <p:txBody>
          <a:bodyPr wrap="square" rtlCol="0" anchor="t"/>
          <a:lstStyle/>
          <a:p>
            <a:pPr indent="0" marL="0">
              <a:lnSpc>
                <a:spcPts val="2799"/>
              </a:lnSpc>
              <a:buNone/>
            </a:pPr>
            <a:r>
              <a:rPr lang="en-US" sz="1750" dirty="0">
                <a:solidFill>
                  <a:srgbClr val="272525"/>
                </a:solidFill>
                <a:latin typeface="Eudoxus Sans" pitchFamily="34" charset="0"/>
                <a:ea typeface="Eudoxus Sans" pitchFamily="34" charset="-122"/>
                <a:cs typeface="Eudoxus Sans" pitchFamily="34" charset="-120"/>
              </a:rPr>
              <a:t>Los niveles tróficos indican la posición de un organismo en la cadena alimenticia. La energía fluye de los productores a los consumidores primarios, secundarios y así sucesivamente, cada nivel perdiendo energía en forma de calor.</a:t>
            </a:r>
            <a:endParaRPr lang="en-US" sz="1750" dirty="0"/>
          </a:p>
        </p:txBody>
      </p:sp>
      <p:pic>
        <p:nvPicPr>
          <p:cNvPr id="6"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r>
          <p:cNvPicPr>
            <a:picLocks noChangeAspect="1"/>
          </p:cNvPicPr>
          <p:nvPr/>
        </p:nvPicPr>
        <p:blipFill>
          <a:blip r:embed="rId2"/>
          <a:stretch>
            <a:fillRect/>
          </a:stretch>
        </p:blipFill>
        <p:spPr>
          <a:xfrm>
            <a:off x="0" y="0"/>
            <a:ext cx="5486400" cy="8229600"/>
          </a:xfrm>
          <a:prstGeom prst="rect">
            <a:avLst/>
          </a:prstGeom>
        </p:spPr>
      </p:pic>
      <p:sp>
        <p:nvSpPr>
          <p:cNvPr id="5" name="Text 1"/>
          <p:cNvSpPr/>
          <p:nvPr/>
        </p:nvSpPr>
        <p:spPr>
          <a:xfrm>
            <a:off x="6319599" y="2720697"/>
            <a:ext cx="7477601" cy="1388745"/>
          </a:xfrm>
          <a:prstGeom prst="rect">
            <a:avLst/>
          </a:prstGeom>
          <a:noFill/>
          <a:ln/>
        </p:spPr>
        <p:txBody>
          <a:bodyPr wrap="square" rtlCol="0" anchor="t"/>
          <a:lstStyle/>
          <a:p>
            <a:pPr indent="0" marL="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Interacciones entre especies en una red trófica</a:t>
            </a:r>
            <a:endParaRPr lang="en-US" sz="4374" dirty="0"/>
          </a:p>
        </p:txBody>
      </p:sp>
      <p:sp>
        <p:nvSpPr>
          <p:cNvPr id="6" name="Text 2"/>
          <p:cNvSpPr/>
          <p:nvPr/>
        </p:nvSpPr>
        <p:spPr>
          <a:xfrm>
            <a:off x="6319599" y="4442698"/>
            <a:ext cx="7477601" cy="1066205"/>
          </a:xfrm>
          <a:prstGeom prst="rect">
            <a:avLst/>
          </a:prstGeom>
          <a:noFill/>
          <a:ln/>
        </p:spPr>
        <p:txBody>
          <a:bodyPr wrap="square" rtlCol="0" anchor="t"/>
          <a:lstStyle/>
          <a:p>
            <a:pPr indent="0" marL="0">
              <a:lnSpc>
                <a:spcPts val="2799"/>
              </a:lnSpc>
              <a:buNone/>
            </a:pPr>
            <a:r>
              <a:rPr lang="en-US" sz="1750" dirty="0">
                <a:solidFill>
                  <a:srgbClr val="272525"/>
                </a:solidFill>
                <a:latin typeface="Eudoxus Sans" pitchFamily="34" charset="0"/>
                <a:ea typeface="Eudoxus Sans" pitchFamily="34" charset="-122"/>
                <a:cs typeface="Eudoxus Sans" pitchFamily="34" charset="-120"/>
              </a:rPr>
              <a:t>Las interacciones incluyen depredación, competencia y simbiosis. Estas relaciones moldean la estructura y dinámica de las redes tróficas, afectando la diversidad y estabilidad de los ecosistemas.</a:t>
            </a:r>
            <a:endParaRPr lang="en-US" sz="1750" dirty="0"/>
          </a:p>
        </p:txBody>
      </p:sp>
      <p:pic>
        <p:nvPicPr>
          <p:cNvPr id="7"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2024-02-24T20:28:10Z</dcterms:created>
  <dcterms:modified xsi:type="dcterms:W3CDTF">2024-02-24T20:28:10Z</dcterms:modified>
</cp:coreProperties>
</file>